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6"/>
  </p:notesMasterIdLst>
  <p:sldIdLst>
    <p:sldId id="256" r:id="rId2"/>
    <p:sldId id="259" r:id="rId3"/>
    <p:sldId id="333" r:id="rId4"/>
    <p:sldId id="343" r:id="rId5"/>
    <p:sldId id="302" r:id="rId6"/>
    <p:sldId id="344" r:id="rId7"/>
    <p:sldId id="346" r:id="rId8"/>
    <p:sldId id="345" r:id="rId9"/>
    <p:sldId id="347" r:id="rId10"/>
    <p:sldId id="304" r:id="rId11"/>
    <p:sldId id="348" r:id="rId12"/>
    <p:sldId id="349" r:id="rId13"/>
    <p:sldId id="350" r:id="rId14"/>
    <p:sldId id="273" r:id="rId15"/>
  </p:sldIdLst>
  <p:sldSz cx="9144000" cy="5143500" type="screen16x9"/>
  <p:notesSz cx="6858000" cy="9144000"/>
  <p:embeddedFontLst>
    <p:embeddedFont>
      <p:font typeface="Arvo" panose="020B0604020202020204" charset="0"/>
      <p:regular r:id="rId17"/>
      <p:bold r:id="rId18"/>
      <p:italic r:id="rId19"/>
      <p:boldItalic r:id="rId20"/>
    </p:embeddedFont>
    <p:embeddedFont>
      <p:font typeface="Roboto" panose="02000000000000000000" pitchFamily="2" charset="0"/>
      <p:regular r:id="rId21"/>
      <p:bold r:id="rId22"/>
      <p:italic r:id="rId23"/>
      <p:boldItalic r:id="rId24"/>
    </p:embeddedFont>
    <p:embeddedFont>
      <p:font typeface="Roboto Condensed" panose="02000000000000000000" pitchFamily="2" charset="0"/>
      <p:regular r:id="rId25"/>
      <p:bold r:id="rId26"/>
      <p:italic r:id="rId27"/>
      <p:boldItalic r:id="rId28"/>
    </p:embeddedFont>
    <p:embeddedFont>
      <p:font typeface="Roboto Condensed Light"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F5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89" autoAdjust="0"/>
    <p:restoredTop sz="94660"/>
  </p:normalViewPr>
  <p:slideViewPr>
    <p:cSldViewPr snapToGrid="0">
      <p:cViewPr varScale="1">
        <p:scale>
          <a:sx n="142" d="100"/>
          <a:sy n="142" d="100"/>
        </p:scale>
        <p:origin x="8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221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607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852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262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019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3768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866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13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150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16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14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extLst>
      <p:ext uri="{BB962C8B-B14F-4D97-AF65-F5344CB8AC3E}">
        <p14:creationId xmlns:p14="http://schemas.microsoft.com/office/powerpoint/2010/main" val="21314199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8" r:id="rId6"/>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5.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microsoft.com/office/2007/relationships/hdphoto" Target="../media/hdphoto6.wdp"/><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6524" y="228599"/>
            <a:ext cx="7966130" cy="7664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1">
                    <a:lumMod val="75000"/>
                  </a:schemeClr>
                </a:solidFill>
              </a:rPr>
              <a:t>HỌC VIỆN CÔNG NGHỆ BƯU CHÍNH VIỄN THÔNG</a:t>
            </a:r>
            <a:br>
              <a:rPr lang="en-US" sz="2400" dirty="0"/>
            </a:br>
            <a:r>
              <a:rPr lang="en-US" sz="2400" dirty="0">
                <a:solidFill>
                  <a:schemeClr val="accent1">
                    <a:lumMod val="75000"/>
                  </a:schemeClr>
                </a:solidFill>
              </a:rPr>
              <a:t>KHOA AN TOÀN THÔNG TIN</a:t>
            </a:r>
            <a:endParaRPr sz="2400" dirty="0">
              <a:solidFill>
                <a:schemeClr val="accent1">
                  <a:lumMod val="75000"/>
                </a:schemeClr>
              </a:solidFill>
            </a:endParaRPr>
          </a:p>
        </p:txBody>
      </p:sp>
      <p:sp>
        <p:nvSpPr>
          <p:cNvPr id="6" name="TextBox 5">
            <a:extLst>
              <a:ext uri="{FF2B5EF4-FFF2-40B4-BE49-F238E27FC236}">
                <a16:creationId xmlns:a16="http://schemas.microsoft.com/office/drawing/2014/main" id="{FCE995C7-DB75-47E7-AF10-3CB892449095}"/>
              </a:ext>
            </a:extLst>
          </p:cNvPr>
          <p:cNvSpPr txBox="1"/>
          <p:nvPr/>
        </p:nvSpPr>
        <p:spPr>
          <a:xfrm>
            <a:off x="547880" y="1129552"/>
            <a:ext cx="6764216" cy="1785104"/>
          </a:xfrm>
          <a:prstGeom prst="rect">
            <a:avLst/>
          </a:prstGeom>
          <a:noFill/>
        </p:spPr>
        <p:txBody>
          <a:bodyPr wrap="square" rtlCol="0">
            <a:spAutoFit/>
          </a:bodyPr>
          <a:lstStyle/>
          <a:p>
            <a:pPr algn="ctr"/>
            <a:r>
              <a:rPr lang="en-US" sz="3200" b="1" dirty="0" err="1">
                <a:solidFill>
                  <a:schemeClr val="bg1"/>
                </a:solidFill>
                <a:latin typeface="Roboto" panose="02000000000000000000" pitchFamily="2" charset="0"/>
                <a:ea typeface="Roboto" panose="02000000000000000000" pitchFamily="2" charset="0"/>
              </a:rPr>
              <a:t>Bảo</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vệ</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đồ</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án</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tốt</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nghiệp</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đại</a:t>
            </a:r>
            <a:r>
              <a:rPr lang="en-US" sz="3200" b="1" dirty="0">
                <a:solidFill>
                  <a:schemeClr val="bg1"/>
                </a:solidFill>
                <a:latin typeface="Roboto" panose="02000000000000000000" pitchFamily="2" charset="0"/>
                <a:ea typeface="Roboto" panose="02000000000000000000" pitchFamily="2" charset="0"/>
              </a:rPr>
              <a:t> </a:t>
            </a:r>
            <a:r>
              <a:rPr lang="en-US" sz="3200" b="1" dirty="0" err="1">
                <a:solidFill>
                  <a:schemeClr val="bg1"/>
                </a:solidFill>
                <a:latin typeface="Roboto" panose="02000000000000000000" pitchFamily="2" charset="0"/>
                <a:ea typeface="Roboto" panose="02000000000000000000" pitchFamily="2" charset="0"/>
              </a:rPr>
              <a:t>học</a:t>
            </a:r>
            <a:endParaRPr lang="en-US" sz="3200" b="1" dirty="0">
              <a:solidFill>
                <a:schemeClr val="bg1"/>
              </a:solidFill>
              <a:latin typeface="Roboto" panose="02000000000000000000" pitchFamily="2" charset="0"/>
              <a:ea typeface="Roboto" panose="02000000000000000000" pitchFamily="2" charset="0"/>
            </a:endParaRPr>
          </a:p>
          <a:p>
            <a:pPr algn="ctr"/>
            <a:r>
              <a:rPr lang="en-US" sz="1800" i="1" u="sng" dirty="0" err="1">
                <a:solidFill>
                  <a:schemeClr val="bg1"/>
                </a:solidFill>
                <a:latin typeface="Roboto" panose="02000000000000000000" pitchFamily="2" charset="0"/>
                <a:ea typeface="Roboto" panose="02000000000000000000" pitchFamily="2" charset="0"/>
              </a:rPr>
              <a:t>Đề</a:t>
            </a:r>
            <a:r>
              <a:rPr lang="en-US" sz="1800" i="1" u="sng" dirty="0">
                <a:solidFill>
                  <a:schemeClr val="bg1"/>
                </a:solidFill>
                <a:latin typeface="Roboto" panose="02000000000000000000" pitchFamily="2" charset="0"/>
                <a:ea typeface="Roboto" panose="02000000000000000000" pitchFamily="2" charset="0"/>
              </a:rPr>
              <a:t> </a:t>
            </a:r>
            <a:r>
              <a:rPr lang="en-US" sz="1800" i="1" u="sng" dirty="0" err="1">
                <a:solidFill>
                  <a:schemeClr val="bg1"/>
                </a:solidFill>
                <a:latin typeface="Roboto" panose="02000000000000000000" pitchFamily="2" charset="0"/>
                <a:ea typeface="Roboto" panose="02000000000000000000" pitchFamily="2" charset="0"/>
              </a:rPr>
              <a:t>tài</a:t>
            </a:r>
            <a:r>
              <a:rPr lang="en-US" sz="1800" i="1" u="sng" dirty="0">
                <a:solidFill>
                  <a:schemeClr val="bg1"/>
                </a:solidFill>
                <a:latin typeface="Roboto" panose="02000000000000000000" pitchFamily="2" charset="0"/>
                <a:ea typeface="Roboto" panose="02000000000000000000" pitchFamily="2" charset="0"/>
              </a:rPr>
              <a:t>: </a:t>
            </a:r>
          </a:p>
          <a:p>
            <a:pPr algn="ctr"/>
            <a:r>
              <a:rPr lang="en-US" sz="2000" b="1" i="1" dirty="0" err="1">
                <a:solidFill>
                  <a:schemeClr val="bg1"/>
                </a:solidFill>
                <a:latin typeface="Roboto" panose="02000000000000000000" pitchFamily="2" charset="0"/>
                <a:ea typeface="Roboto" panose="02000000000000000000" pitchFamily="2" charset="0"/>
              </a:rPr>
              <a:t>Nghiên</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cứu</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các</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kỹ</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thuật</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và</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công</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cụ</a:t>
            </a:r>
            <a:endParaRPr lang="en-US" sz="2000" b="1" i="1" dirty="0">
              <a:solidFill>
                <a:schemeClr val="bg1"/>
              </a:solidFill>
              <a:latin typeface="Roboto" panose="02000000000000000000" pitchFamily="2" charset="0"/>
              <a:ea typeface="Roboto" panose="02000000000000000000" pitchFamily="2" charset="0"/>
            </a:endParaRPr>
          </a:p>
          <a:p>
            <a:pPr algn="ctr"/>
            <a:r>
              <a:rPr lang="en-US" sz="2000" b="1" i="1" dirty="0" err="1">
                <a:solidFill>
                  <a:schemeClr val="bg1"/>
                </a:solidFill>
                <a:latin typeface="Roboto" panose="02000000000000000000" pitchFamily="2" charset="0"/>
                <a:ea typeface="Roboto" panose="02000000000000000000" pitchFamily="2" charset="0"/>
              </a:rPr>
              <a:t>phát</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hiện</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lỗ</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hổng</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phần</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mềm</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và</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ứng</a:t>
            </a:r>
            <a:r>
              <a:rPr lang="en-US" sz="2000" b="1" i="1" dirty="0">
                <a:solidFill>
                  <a:schemeClr val="bg1"/>
                </a:solidFill>
                <a:latin typeface="Roboto" panose="02000000000000000000" pitchFamily="2" charset="0"/>
                <a:ea typeface="Roboto" panose="02000000000000000000" pitchFamily="2" charset="0"/>
              </a:rPr>
              <a:t> </a:t>
            </a:r>
            <a:r>
              <a:rPr lang="en-US" sz="2000" b="1" i="1" dirty="0" err="1">
                <a:solidFill>
                  <a:schemeClr val="bg1"/>
                </a:solidFill>
                <a:latin typeface="Roboto" panose="02000000000000000000" pitchFamily="2" charset="0"/>
                <a:ea typeface="Roboto" panose="02000000000000000000" pitchFamily="2" charset="0"/>
              </a:rPr>
              <a:t>dụng</a:t>
            </a:r>
            <a:endParaRPr lang="en-US" sz="2000" b="1" i="1" dirty="0">
              <a:solidFill>
                <a:schemeClr val="bg1"/>
              </a:solidFill>
              <a:latin typeface="Roboto" panose="02000000000000000000" pitchFamily="2" charset="0"/>
              <a:ea typeface="Roboto" panose="02000000000000000000" pitchFamily="2" charset="0"/>
            </a:endParaRPr>
          </a:p>
          <a:p>
            <a:pPr algn="ctr"/>
            <a:endParaRPr lang="en-US" sz="2000" b="1" i="1" u="sng" dirty="0">
              <a:solidFill>
                <a:schemeClr val="bg1"/>
              </a:solidFill>
              <a:latin typeface="Roboto" panose="02000000000000000000" pitchFamily="2" charset="0"/>
              <a:ea typeface="Roboto" panose="02000000000000000000" pitchFamily="2" charset="0"/>
            </a:endParaRPr>
          </a:p>
        </p:txBody>
      </p:sp>
      <p:graphicFrame>
        <p:nvGraphicFramePr>
          <p:cNvPr id="2" name="Table 1">
            <a:extLst>
              <a:ext uri="{FF2B5EF4-FFF2-40B4-BE49-F238E27FC236}">
                <a16:creationId xmlns:a16="http://schemas.microsoft.com/office/drawing/2014/main" id="{15AFBD2B-1F2C-796D-EA2E-798159AE74BE}"/>
              </a:ext>
            </a:extLst>
          </p:cNvPr>
          <p:cNvGraphicFramePr>
            <a:graphicFrameLocks noGrp="1"/>
          </p:cNvGraphicFramePr>
          <p:nvPr>
            <p:extLst>
              <p:ext uri="{D42A27DB-BD31-4B8C-83A1-F6EECF244321}">
                <p14:modId xmlns:p14="http://schemas.microsoft.com/office/powerpoint/2010/main" val="2124961227"/>
              </p:ext>
            </p:extLst>
          </p:nvPr>
        </p:nvGraphicFramePr>
        <p:xfrm>
          <a:off x="1768288" y="2736476"/>
          <a:ext cx="4971536" cy="1224131"/>
        </p:xfrm>
        <a:graphic>
          <a:graphicData uri="http://schemas.openxmlformats.org/drawingml/2006/table">
            <a:tbl>
              <a:tblPr firstRow="1" firstCol="1" bandRow="1"/>
              <a:tblGrid>
                <a:gridCol w="1933411">
                  <a:extLst>
                    <a:ext uri="{9D8B030D-6E8A-4147-A177-3AD203B41FA5}">
                      <a16:colId xmlns:a16="http://schemas.microsoft.com/office/drawing/2014/main" val="2618332533"/>
                    </a:ext>
                  </a:extLst>
                </a:gridCol>
                <a:gridCol w="253935">
                  <a:extLst>
                    <a:ext uri="{9D8B030D-6E8A-4147-A177-3AD203B41FA5}">
                      <a16:colId xmlns:a16="http://schemas.microsoft.com/office/drawing/2014/main" val="1457401078"/>
                    </a:ext>
                  </a:extLst>
                </a:gridCol>
                <a:gridCol w="2784190">
                  <a:extLst>
                    <a:ext uri="{9D8B030D-6E8A-4147-A177-3AD203B41FA5}">
                      <a16:colId xmlns:a16="http://schemas.microsoft.com/office/drawing/2014/main" val="540827314"/>
                    </a:ext>
                  </a:extLst>
                </a:gridCol>
              </a:tblGrid>
              <a:tr h="161365">
                <a:tc>
                  <a:txBody>
                    <a:bodyPr/>
                    <a:lstStyle/>
                    <a:p>
                      <a:pPr marL="0" marR="0" indent="0" algn="just">
                        <a:lnSpc>
                          <a:spcPct val="150000"/>
                        </a:lnSpc>
                        <a:spcBef>
                          <a:spcPts val="0"/>
                        </a:spcBef>
                        <a:spcAft>
                          <a:spcPts val="0"/>
                        </a:spcAft>
                      </a:pPr>
                      <a:r>
                        <a:rPr lang="de-DE"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Giảng viên hướng dẫn </a:t>
                      </a:r>
                      <a:endParaRPr lang="vi-VN" sz="12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tc>
                  <a:txBody>
                    <a:bodyPr/>
                    <a:lstStyle/>
                    <a:p>
                      <a:pPr marL="0" marR="0" algn="l">
                        <a:lnSpc>
                          <a:spcPct val="150000"/>
                        </a:lnSpc>
                        <a:spcBef>
                          <a:spcPts val="0"/>
                        </a:spcBef>
                        <a:spcAft>
                          <a:spcPts val="0"/>
                        </a:spcAft>
                        <a:tabLst>
                          <a:tab pos="720090" algn="l"/>
                          <a:tab pos="1080135" algn="l"/>
                        </a:tabLst>
                      </a:pPr>
                      <a:r>
                        <a:rPr lang="en-US"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2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tc>
                  <a:txBody>
                    <a:bodyPr/>
                    <a:lstStyle/>
                    <a:p>
                      <a:pPr marL="0" marR="0" indent="0" algn="just">
                        <a:lnSpc>
                          <a:spcPct val="150000"/>
                        </a:lnSpc>
                        <a:spcBef>
                          <a:spcPts val="0"/>
                        </a:spcBef>
                        <a:spcAft>
                          <a:spcPts val="0"/>
                        </a:spcAft>
                      </a:pPr>
                      <a:r>
                        <a:rPr lang="en-US"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PGS.TS. HOÀNG XUÂN DẬU</a:t>
                      </a:r>
                      <a:endParaRPr lang="vi-VN" sz="12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extLst>
                  <a:ext uri="{0D108BD9-81ED-4DB2-BD59-A6C34878D82A}">
                    <a16:rowId xmlns:a16="http://schemas.microsoft.com/office/drawing/2014/main" val="488382696"/>
                  </a:ext>
                </a:extLst>
              </a:tr>
              <a:tr h="248771">
                <a:tc>
                  <a:txBody>
                    <a:bodyPr/>
                    <a:lstStyle/>
                    <a:p>
                      <a:pPr marL="0" marR="0" indent="0" algn="just">
                        <a:lnSpc>
                          <a:spcPct val="150000"/>
                        </a:lnSpc>
                        <a:spcBef>
                          <a:spcPts val="0"/>
                        </a:spcBef>
                        <a:spcAft>
                          <a:spcPts val="0"/>
                        </a:spcAft>
                      </a:pPr>
                      <a:r>
                        <a:rPr lang="de-DE"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Sinh viên thực hiện</a:t>
                      </a:r>
                      <a:endParaRPr lang="vi-VN" sz="12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tc>
                  <a:txBody>
                    <a:bodyPr/>
                    <a:lstStyle/>
                    <a:p>
                      <a:pPr marL="0" marR="0" algn="l">
                        <a:lnSpc>
                          <a:spcPct val="150000"/>
                        </a:lnSpc>
                        <a:spcBef>
                          <a:spcPts val="0"/>
                        </a:spcBef>
                        <a:spcAft>
                          <a:spcPts val="0"/>
                        </a:spcAft>
                        <a:tabLst>
                          <a:tab pos="720090" algn="l"/>
                          <a:tab pos="1080135" algn="l"/>
                        </a:tabLst>
                      </a:pPr>
                      <a:r>
                        <a:rPr lang="en-US"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2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tc>
                  <a:txBody>
                    <a:bodyPr/>
                    <a:lstStyle/>
                    <a:p>
                      <a:pPr marL="0" marR="0" indent="0" algn="just">
                        <a:lnSpc>
                          <a:spcPct val="150000"/>
                        </a:lnSpc>
                        <a:spcBef>
                          <a:spcPts val="0"/>
                        </a:spcBef>
                        <a:spcAft>
                          <a:spcPts val="0"/>
                        </a:spcAft>
                      </a:pPr>
                      <a:r>
                        <a:rPr lang="en-US"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TRẦN THỊ TRANG</a:t>
                      </a:r>
                      <a:endParaRPr lang="vi-VN" sz="12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extLst>
                  <a:ext uri="{0D108BD9-81ED-4DB2-BD59-A6C34878D82A}">
                    <a16:rowId xmlns:a16="http://schemas.microsoft.com/office/drawing/2014/main" val="3150430185"/>
                  </a:ext>
                </a:extLst>
              </a:tr>
              <a:tr h="237249">
                <a:tc>
                  <a:txBody>
                    <a:bodyPr/>
                    <a:lstStyle/>
                    <a:p>
                      <a:pPr marL="0" marR="0" indent="0" algn="just">
                        <a:lnSpc>
                          <a:spcPct val="150000"/>
                        </a:lnSpc>
                        <a:spcBef>
                          <a:spcPts val="0"/>
                        </a:spcBef>
                        <a:spcAft>
                          <a:spcPts val="0"/>
                        </a:spcAft>
                      </a:pPr>
                      <a:r>
                        <a:rPr lang="de-DE"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Lớp</a:t>
                      </a:r>
                      <a:r>
                        <a:rPr lang="de-DE" sz="1200" b="1" cap="all"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endParaRPr lang="vi-VN" sz="12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tc>
                  <a:txBody>
                    <a:bodyPr/>
                    <a:lstStyle/>
                    <a:p>
                      <a:pPr marL="0" marR="0" indent="0" algn="just">
                        <a:lnSpc>
                          <a:spcPct val="150000"/>
                        </a:lnSpc>
                        <a:spcBef>
                          <a:spcPts val="0"/>
                        </a:spcBef>
                        <a:spcAft>
                          <a:spcPts val="0"/>
                        </a:spcAft>
                      </a:pPr>
                      <a:r>
                        <a:rPr lang="en-US" sz="1200" b="1">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20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tc>
                  <a:txBody>
                    <a:bodyPr/>
                    <a:lstStyle/>
                    <a:p>
                      <a:pPr marL="0" marR="0" indent="0" algn="just">
                        <a:lnSpc>
                          <a:spcPct val="150000"/>
                        </a:lnSpc>
                        <a:spcBef>
                          <a:spcPts val="0"/>
                        </a:spcBef>
                        <a:spcAft>
                          <a:spcPts val="0"/>
                        </a:spcAft>
                      </a:pPr>
                      <a:r>
                        <a:rPr lang="vi-VN"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D1</a:t>
                      </a:r>
                      <a:r>
                        <a:rPr lang="en-US"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8</a:t>
                      </a:r>
                      <a:r>
                        <a:rPr lang="vi-VN"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CQ</a:t>
                      </a:r>
                      <a:r>
                        <a:rPr lang="en-US"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a:t>
                      </a:r>
                      <a:r>
                        <a:rPr lang="vi-VN"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0</a:t>
                      </a:r>
                      <a:r>
                        <a:rPr lang="en-US"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4</a:t>
                      </a:r>
                      <a:r>
                        <a:rPr lang="vi-VN"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-B</a:t>
                      </a:r>
                      <a:endParaRPr lang="vi-VN" sz="12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extLst>
                  <a:ext uri="{0D108BD9-81ED-4DB2-BD59-A6C34878D82A}">
                    <a16:rowId xmlns:a16="http://schemas.microsoft.com/office/drawing/2014/main" val="3662476992"/>
                  </a:ext>
                </a:extLst>
              </a:tr>
              <a:tr h="237249">
                <a:tc>
                  <a:txBody>
                    <a:bodyPr/>
                    <a:lstStyle/>
                    <a:p>
                      <a:pPr marL="0" marR="0" indent="0" algn="just">
                        <a:lnSpc>
                          <a:spcPct val="150000"/>
                        </a:lnSpc>
                        <a:spcBef>
                          <a:spcPts val="0"/>
                        </a:spcBef>
                        <a:spcAft>
                          <a:spcPts val="0"/>
                        </a:spcAft>
                      </a:pPr>
                      <a:r>
                        <a:rPr lang="de-DE" sz="1200" b="1">
                          <a:solidFill>
                            <a:schemeClr val="bg1"/>
                          </a:solidFill>
                          <a:effectLst/>
                          <a:latin typeface="Roboto" panose="02000000000000000000" pitchFamily="2" charset="0"/>
                          <a:ea typeface="Roboto" panose="02000000000000000000" pitchFamily="2" charset="0"/>
                          <a:cs typeface="Roboto" panose="02000000000000000000" pitchFamily="2" charset="0"/>
                        </a:rPr>
                        <a:t>Khóa</a:t>
                      </a:r>
                      <a:endParaRPr lang="vi-VN" sz="120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tc>
                  <a:txBody>
                    <a:bodyPr/>
                    <a:lstStyle/>
                    <a:p>
                      <a:pPr marL="0" marR="0" indent="0" algn="just">
                        <a:lnSpc>
                          <a:spcPct val="150000"/>
                        </a:lnSpc>
                        <a:spcBef>
                          <a:spcPts val="0"/>
                        </a:spcBef>
                        <a:spcAft>
                          <a:spcPts val="0"/>
                        </a:spcAft>
                      </a:pPr>
                      <a:r>
                        <a:rPr lang="de-DE" sz="1200" b="1">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20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tc>
                  <a:txBody>
                    <a:bodyPr/>
                    <a:lstStyle/>
                    <a:p>
                      <a:pPr marL="0" marR="0" indent="0" algn="just">
                        <a:lnSpc>
                          <a:spcPct val="150000"/>
                        </a:lnSpc>
                        <a:spcBef>
                          <a:spcPts val="0"/>
                        </a:spcBef>
                        <a:spcAft>
                          <a:spcPts val="0"/>
                        </a:spcAft>
                      </a:pPr>
                      <a:r>
                        <a:rPr lang="en-US" sz="1200" b="1">
                          <a:solidFill>
                            <a:schemeClr val="bg1"/>
                          </a:solidFill>
                          <a:effectLst/>
                          <a:latin typeface="Roboto" panose="02000000000000000000" pitchFamily="2" charset="0"/>
                          <a:ea typeface="Roboto" panose="02000000000000000000" pitchFamily="2" charset="0"/>
                          <a:cs typeface="Roboto" panose="02000000000000000000" pitchFamily="2" charset="0"/>
                        </a:rPr>
                        <a:t>2018 - 2023</a:t>
                      </a:r>
                      <a:endParaRPr lang="vi-VN" sz="120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extLst>
                  <a:ext uri="{0D108BD9-81ED-4DB2-BD59-A6C34878D82A}">
                    <a16:rowId xmlns:a16="http://schemas.microsoft.com/office/drawing/2014/main" val="1489573713"/>
                  </a:ext>
                </a:extLst>
              </a:tr>
              <a:tr h="237249">
                <a:tc>
                  <a:txBody>
                    <a:bodyPr/>
                    <a:lstStyle/>
                    <a:p>
                      <a:pPr marL="0" marR="0" indent="0" algn="just">
                        <a:lnSpc>
                          <a:spcPct val="150000"/>
                        </a:lnSpc>
                        <a:spcBef>
                          <a:spcPts val="0"/>
                        </a:spcBef>
                        <a:spcAft>
                          <a:spcPts val="0"/>
                        </a:spcAft>
                      </a:pPr>
                      <a:r>
                        <a:rPr lang="de-DE" sz="1200" b="1">
                          <a:solidFill>
                            <a:schemeClr val="bg1"/>
                          </a:solidFill>
                          <a:effectLst/>
                          <a:latin typeface="Roboto" panose="02000000000000000000" pitchFamily="2" charset="0"/>
                          <a:ea typeface="Roboto" panose="02000000000000000000" pitchFamily="2" charset="0"/>
                          <a:cs typeface="Roboto" panose="02000000000000000000" pitchFamily="2" charset="0"/>
                        </a:rPr>
                        <a:t>Hệ</a:t>
                      </a:r>
                      <a:endParaRPr lang="vi-VN" sz="120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tc>
                  <a:txBody>
                    <a:bodyPr/>
                    <a:lstStyle/>
                    <a:p>
                      <a:pPr marL="0" marR="0" indent="0" algn="just">
                        <a:lnSpc>
                          <a:spcPct val="150000"/>
                        </a:lnSpc>
                        <a:spcBef>
                          <a:spcPts val="0"/>
                        </a:spcBef>
                        <a:spcAft>
                          <a:spcPts val="0"/>
                        </a:spcAft>
                      </a:pPr>
                      <a:r>
                        <a:rPr lang="de-DE"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vi-VN" sz="12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tc>
                  <a:txBody>
                    <a:bodyPr/>
                    <a:lstStyle/>
                    <a:p>
                      <a:pPr marL="0" marR="0" indent="0" algn="just">
                        <a:lnSpc>
                          <a:spcPct val="150000"/>
                        </a:lnSpc>
                        <a:spcBef>
                          <a:spcPts val="0"/>
                        </a:spcBef>
                        <a:spcAft>
                          <a:spcPts val="0"/>
                        </a:spcAft>
                      </a:pPr>
                      <a:r>
                        <a:rPr lang="en-US" sz="1200" b="1" dirty="0">
                          <a:solidFill>
                            <a:schemeClr val="bg1"/>
                          </a:solidFill>
                          <a:effectLst/>
                          <a:latin typeface="Roboto" panose="02000000000000000000" pitchFamily="2" charset="0"/>
                          <a:ea typeface="Roboto" panose="02000000000000000000" pitchFamily="2" charset="0"/>
                          <a:cs typeface="Roboto" panose="02000000000000000000" pitchFamily="2" charset="0"/>
                        </a:rPr>
                        <a:t>ĐẠI HỌC CHÍNH QUY</a:t>
                      </a:r>
                      <a:endParaRPr lang="vi-VN" sz="120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txBody>
                  <a:tcPr marL="68580" marR="68580" marT="0" marB="0">
                    <a:lnL>
                      <a:noFill/>
                    </a:lnL>
                    <a:lnR>
                      <a:noFill/>
                    </a:lnR>
                    <a:lnT>
                      <a:noFill/>
                    </a:lnT>
                    <a:lnB>
                      <a:noFill/>
                    </a:lnB>
                  </a:tcPr>
                </a:tc>
                <a:extLst>
                  <a:ext uri="{0D108BD9-81ED-4DB2-BD59-A6C34878D82A}">
                    <a16:rowId xmlns:a16="http://schemas.microsoft.com/office/drawing/2014/main" val="265211202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vi-VN" dirty="0"/>
              <a:t>RÀ QUÉT VÀ KHAI THÁC LỖ HỔNG MS17-010/ CVE-2017-0143</a:t>
            </a:r>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4" name="Google Shape;662;p40">
            <a:extLst>
              <a:ext uri="{FF2B5EF4-FFF2-40B4-BE49-F238E27FC236}">
                <a16:creationId xmlns:a16="http://schemas.microsoft.com/office/drawing/2014/main" id="{50173610-606F-A275-07DC-FA461B0E56C7}"/>
              </a:ext>
            </a:extLst>
          </p:cNvPr>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Graphical user interface, text, application, email&#10;&#10;Description automatically generated">
            <a:extLst>
              <a:ext uri="{FF2B5EF4-FFF2-40B4-BE49-F238E27FC236}">
                <a16:creationId xmlns:a16="http://schemas.microsoft.com/office/drawing/2014/main" id="{194C5A5C-5178-9A76-3C31-70271191FC2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31000"/>
                    </a14:imgEffect>
                  </a14:imgLayer>
                </a14:imgProps>
              </a:ext>
            </a:extLst>
          </a:blip>
          <a:srcRect l="1530" t="2093" r="4490" b="6610"/>
          <a:stretch/>
        </p:blipFill>
        <p:spPr bwMode="auto">
          <a:xfrm>
            <a:off x="207488" y="1305475"/>
            <a:ext cx="3993734" cy="2838700"/>
          </a:xfrm>
          <a:prstGeom prst="rect">
            <a:avLst/>
          </a:prstGeom>
          <a:ln w="952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6" name="Picture 5" descr="Text&#10;&#10;Description automatically generated">
            <a:extLst>
              <a:ext uri="{FF2B5EF4-FFF2-40B4-BE49-F238E27FC236}">
                <a16:creationId xmlns:a16="http://schemas.microsoft.com/office/drawing/2014/main" id="{EC079BBC-B588-77C4-9B3C-D227D95012B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0"/>
                    </a14:imgEffect>
                  </a14:imgLayer>
                </a14:imgProps>
              </a:ext>
            </a:extLst>
          </a:blip>
          <a:stretch>
            <a:fillRect/>
          </a:stretch>
        </p:blipFill>
        <p:spPr>
          <a:xfrm>
            <a:off x="4572000" y="1158775"/>
            <a:ext cx="3734243" cy="3072573"/>
          </a:xfrm>
          <a:prstGeom prst="rect">
            <a:avLst/>
          </a:prstGeom>
          <a:ln>
            <a:solidFill>
              <a:sysClr val="windowText" lastClr="000000"/>
            </a:solidFill>
          </a:ln>
        </p:spPr>
      </p:pic>
      <p:sp>
        <p:nvSpPr>
          <p:cNvPr id="7" name="Google Shape;221;p14">
            <a:extLst>
              <a:ext uri="{FF2B5EF4-FFF2-40B4-BE49-F238E27FC236}">
                <a16:creationId xmlns:a16="http://schemas.microsoft.com/office/drawing/2014/main" id="{80ADBDBC-6E9C-B30C-F79D-3B6FC66D2F0A}"/>
              </a:ext>
            </a:extLst>
          </p:cNvPr>
          <p:cNvSpPr txBox="1">
            <a:spLocks/>
          </p:cNvSpPr>
          <p:nvPr/>
        </p:nvSpPr>
        <p:spPr>
          <a:xfrm>
            <a:off x="139452" y="3943000"/>
            <a:ext cx="3894666" cy="8079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9pPr>
          </a:lstStyle>
          <a:p>
            <a:pPr algn="ctr">
              <a:lnSpc>
                <a:spcPct val="120000"/>
              </a:lnSpc>
              <a:buClr>
                <a:srgbClr val="000000"/>
              </a:buClr>
              <a:buSzTx/>
            </a:pPr>
            <a:r>
              <a:rPr lang="vi-VN" sz="12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Thông tin về lỗ hổng MS17-010 quét được </a:t>
            </a:r>
          </a:p>
          <a:p>
            <a:pPr algn="ctr">
              <a:lnSpc>
                <a:spcPct val="120000"/>
              </a:lnSpc>
              <a:buClr>
                <a:srgbClr val="000000"/>
              </a:buClr>
              <a:buSzTx/>
            </a:pPr>
            <a:r>
              <a:rPr lang="vi-VN" sz="12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trên máy Windows bằng Nessus</a:t>
            </a:r>
            <a:endParaRPr lang="en-US" sz="12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8" name="Google Shape;221;p14">
            <a:extLst>
              <a:ext uri="{FF2B5EF4-FFF2-40B4-BE49-F238E27FC236}">
                <a16:creationId xmlns:a16="http://schemas.microsoft.com/office/drawing/2014/main" id="{EAB41150-49E9-686C-CAC6-8A3D69B8C4B1}"/>
              </a:ext>
            </a:extLst>
          </p:cNvPr>
          <p:cNvSpPr txBox="1">
            <a:spLocks/>
          </p:cNvSpPr>
          <p:nvPr/>
        </p:nvSpPr>
        <p:spPr>
          <a:xfrm>
            <a:off x="4141694" y="4290875"/>
            <a:ext cx="4222377" cy="3456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9pPr>
          </a:lstStyle>
          <a:p>
            <a:pPr algn="ctr">
              <a:lnSpc>
                <a:spcPct val="120000"/>
              </a:lnSpc>
              <a:buClr>
                <a:srgbClr val="000000"/>
              </a:buClr>
              <a:buSzTx/>
            </a:pPr>
            <a:r>
              <a:rPr lang="en-US" sz="12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Tấn</a:t>
            </a:r>
            <a:r>
              <a:rPr lang="en-US" sz="12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công</a:t>
            </a:r>
            <a:r>
              <a:rPr lang="en-US" sz="12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thành</a:t>
            </a:r>
            <a:r>
              <a:rPr lang="en-US" sz="12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công</a:t>
            </a:r>
            <a:r>
              <a:rPr lang="en-US" sz="12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lỗ</a:t>
            </a:r>
            <a:r>
              <a:rPr lang="en-US" sz="12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hổng</a:t>
            </a:r>
            <a:r>
              <a:rPr lang="en-US" sz="12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2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bằng</a:t>
            </a:r>
            <a:r>
              <a:rPr lang="en-US" sz="12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Metasploit</a:t>
            </a:r>
          </a:p>
        </p:txBody>
      </p:sp>
    </p:spTree>
    <p:extLst>
      <p:ext uri="{BB962C8B-B14F-4D97-AF65-F5344CB8AC3E}">
        <p14:creationId xmlns:p14="http://schemas.microsoft.com/office/powerpoint/2010/main" val="2878399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barn(inVertical)">
                                      <p:cBhvr>
                                        <p:cTn id="7" dur="250"/>
                                        <p:tgtEl>
                                          <p:spTgt spid="34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25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vi-VN" dirty="0"/>
              <a:t>RÀ QUÉT MỘT SỐ LỖ HỔNG TRÊN MÁY METASPLOITABLE2 BẰNG NMAP</a:t>
            </a:r>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4" name="Google Shape;662;p40">
            <a:extLst>
              <a:ext uri="{FF2B5EF4-FFF2-40B4-BE49-F238E27FC236}">
                <a16:creationId xmlns:a16="http://schemas.microsoft.com/office/drawing/2014/main" id="{50173610-606F-A275-07DC-FA461B0E56C7}"/>
              </a:ext>
            </a:extLst>
          </p:cNvPr>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1;p14">
            <a:extLst>
              <a:ext uri="{FF2B5EF4-FFF2-40B4-BE49-F238E27FC236}">
                <a16:creationId xmlns:a16="http://schemas.microsoft.com/office/drawing/2014/main" id="{80ADBDBC-6E9C-B30C-F79D-3B6FC66D2F0A}"/>
              </a:ext>
            </a:extLst>
          </p:cNvPr>
          <p:cNvSpPr txBox="1">
            <a:spLocks/>
          </p:cNvSpPr>
          <p:nvPr/>
        </p:nvSpPr>
        <p:spPr>
          <a:xfrm>
            <a:off x="139452" y="3943000"/>
            <a:ext cx="3894666" cy="100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9pPr>
          </a:lstStyle>
          <a:p>
            <a:pPr algn="ctr">
              <a:lnSpc>
                <a:spcPct val="120000"/>
              </a:lnSpc>
              <a:buClr>
                <a:srgbClr val="000000"/>
              </a:buClr>
              <a:buSzTx/>
            </a:pPr>
            <a:r>
              <a:rPr lang="vi-VN"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Kết quả rà quét trên dịch vụ FTP, cổng 21: phát hiện nhiều lỗ hổng bảo mật, gồm CVE-2011-0762, CVE-2004-0042…</a:t>
            </a:r>
            <a:endPar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8" name="Google Shape;221;p14">
            <a:extLst>
              <a:ext uri="{FF2B5EF4-FFF2-40B4-BE49-F238E27FC236}">
                <a16:creationId xmlns:a16="http://schemas.microsoft.com/office/drawing/2014/main" id="{EAB41150-49E9-686C-CAC6-8A3D69B8C4B1}"/>
              </a:ext>
            </a:extLst>
          </p:cNvPr>
          <p:cNvSpPr txBox="1">
            <a:spLocks/>
          </p:cNvSpPr>
          <p:nvPr/>
        </p:nvSpPr>
        <p:spPr>
          <a:xfrm>
            <a:off x="4141694" y="4262718"/>
            <a:ext cx="4222377" cy="6893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9pPr>
          </a:lstStyle>
          <a:p>
            <a:pPr algn="ctr">
              <a:lnSpc>
                <a:spcPct val="120000"/>
              </a:lnSpc>
              <a:buClr>
                <a:srgbClr val="000000"/>
              </a:buClr>
              <a:buSzTx/>
            </a:pP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Kết</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quả</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rà</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quét</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trên</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dịch</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vụ</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DNS,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cổng</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53: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phát</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hiện</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nhiều</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lỗ</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hổng</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trên</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các</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thành</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phần</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khác</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nhau</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của</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dịch</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en-US"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vụ</a:t>
            </a:r>
            <a:r>
              <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ISC BIND</a:t>
            </a:r>
          </a:p>
        </p:txBody>
      </p:sp>
      <p:pic>
        <p:nvPicPr>
          <p:cNvPr id="2" name="Picture 1" descr="Text&#10;&#10;Description automatically generated">
            <a:extLst>
              <a:ext uri="{FF2B5EF4-FFF2-40B4-BE49-F238E27FC236}">
                <a16:creationId xmlns:a16="http://schemas.microsoft.com/office/drawing/2014/main" id="{5752F4C7-40D5-FCCB-D4B7-A6A39558A9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2000"/>
                    </a14:imgEffect>
                  </a14:imgLayer>
                </a14:imgProps>
              </a:ext>
            </a:extLst>
          </a:blip>
          <a:stretch>
            <a:fillRect/>
          </a:stretch>
        </p:blipFill>
        <p:spPr>
          <a:xfrm>
            <a:off x="0" y="1342023"/>
            <a:ext cx="4331687" cy="2845132"/>
          </a:xfrm>
          <a:prstGeom prst="rect">
            <a:avLst/>
          </a:prstGeom>
          <a:ln>
            <a:solidFill>
              <a:sysClr val="windowText" lastClr="000000"/>
            </a:solidFill>
          </a:ln>
        </p:spPr>
      </p:pic>
      <p:pic>
        <p:nvPicPr>
          <p:cNvPr id="3" name="Picture 2" descr="Text, letter&#10;&#10;Description automatically generated">
            <a:extLst>
              <a:ext uri="{FF2B5EF4-FFF2-40B4-BE49-F238E27FC236}">
                <a16:creationId xmlns:a16="http://schemas.microsoft.com/office/drawing/2014/main" id="{CC5CE2DF-A3C6-CFE3-94F4-16B431DC439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0"/>
                    </a14:imgEffect>
                  </a14:imgLayer>
                </a14:imgProps>
              </a:ext>
            </a:extLst>
          </a:blip>
          <a:stretch>
            <a:fillRect/>
          </a:stretch>
        </p:blipFill>
        <p:spPr>
          <a:xfrm>
            <a:off x="4427460" y="1342023"/>
            <a:ext cx="4677940" cy="2845132"/>
          </a:xfrm>
          <a:prstGeom prst="rect">
            <a:avLst/>
          </a:prstGeom>
          <a:ln>
            <a:solidFill>
              <a:schemeClr val="tx1"/>
            </a:solidFill>
          </a:ln>
        </p:spPr>
      </p:pic>
    </p:spTree>
    <p:extLst>
      <p:ext uri="{BB962C8B-B14F-4D97-AF65-F5344CB8AC3E}">
        <p14:creationId xmlns:p14="http://schemas.microsoft.com/office/powerpoint/2010/main" val="320780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barn(inVertical)">
                                      <p:cBhvr>
                                        <p:cTn id="7" dur="250"/>
                                        <p:tgtEl>
                                          <p:spTgt spid="34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25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814274" y="392575"/>
            <a:ext cx="5445331" cy="766200"/>
          </a:xfrm>
          <a:prstGeom prst="rect">
            <a:avLst/>
          </a:prstGeom>
        </p:spPr>
        <p:txBody>
          <a:bodyPr spcFirstLastPara="1" wrap="square" lIns="91425" tIns="91425" rIns="91425" bIns="91425" anchor="ctr" anchorCtr="0">
            <a:noAutofit/>
          </a:bodyPr>
          <a:lstStyle/>
          <a:p>
            <a:pPr lvl="0"/>
            <a:r>
              <a:rPr lang="vi-VN" dirty="0"/>
              <a:t>RÀ QUÉT LỖ HỔNG SQL INJECTION SỬ DỤNG ZAP</a:t>
            </a:r>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 name="Google Shape;662;p40">
            <a:extLst>
              <a:ext uri="{FF2B5EF4-FFF2-40B4-BE49-F238E27FC236}">
                <a16:creationId xmlns:a16="http://schemas.microsoft.com/office/drawing/2014/main" id="{50173610-606F-A275-07DC-FA461B0E56C7}"/>
              </a:ext>
            </a:extLst>
          </p:cNvPr>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1;p14">
            <a:extLst>
              <a:ext uri="{FF2B5EF4-FFF2-40B4-BE49-F238E27FC236}">
                <a16:creationId xmlns:a16="http://schemas.microsoft.com/office/drawing/2014/main" id="{80ADBDBC-6E9C-B30C-F79D-3B6FC66D2F0A}"/>
              </a:ext>
            </a:extLst>
          </p:cNvPr>
          <p:cNvSpPr txBox="1">
            <a:spLocks/>
          </p:cNvSpPr>
          <p:nvPr/>
        </p:nvSpPr>
        <p:spPr>
          <a:xfrm>
            <a:off x="4322100" y="4218639"/>
            <a:ext cx="3881613" cy="4325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9pPr>
          </a:lstStyle>
          <a:p>
            <a:pPr algn="ctr">
              <a:lnSpc>
                <a:spcPct val="120000"/>
              </a:lnSpc>
              <a:buClr>
                <a:srgbClr val="000000"/>
              </a:buClr>
              <a:buSzTx/>
            </a:pPr>
            <a:r>
              <a:rPr lang="vi-VN"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Thông tin lỗi về lỗ hổng SQL Injection </a:t>
            </a:r>
            <a:endPar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55D6E246-3D7A-2169-0F74-1D6A303B2E38}"/>
              </a:ext>
            </a:extLst>
          </p:cNvPr>
          <p:cNvPicPr>
            <a:picLocks noChangeAspect="1"/>
          </p:cNvPicPr>
          <p:nvPr/>
        </p:nvPicPr>
        <p:blipFill>
          <a:blip r:embed="rId3"/>
          <a:stretch>
            <a:fillRect/>
          </a:stretch>
        </p:blipFill>
        <p:spPr>
          <a:xfrm>
            <a:off x="4410635" y="1234871"/>
            <a:ext cx="4691194" cy="2834058"/>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CFC567BE-9D26-28B7-C62D-AFFB42CCDFC6}"/>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15000"/>
                    </a14:imgEffect>
                  </a14:imgLayer>
                </a14:imgProps>
              </a:ext>
              <a:ext uri="{28A0092B-C50C-407E-A947-70E740481C1C}">
                <a14:useLocalDpi xmlns:a14="http://schemas.microsoft.com/office/drawing/2010/main" val="0"/>
              </a:ext>
            </a:extLst>
          </a:blip>
          <a:srcRect l="9221" t="5134" r="1603" b="9026"/>
          <a:stretch/>
        </p:blipFill>
        <p:spPr bwMode="auto">
          <a:xfrm>
            <a:off x="42171" y="1509658"/>
            <a:ext cx="4279929" cy="2306170"/>
          </a:xfrm>
          <a:prstGeom prst="rect">
            <a:avLst/>
          </a:prstGeom>
          <a:noFill/>
          <a:ln>
            <a:solidFill>
              <a:schemeClr val="accent1"/>
            </a:solidFill>
          </a:ln>
        </p:spPr>
      </p:pic>
      <p:sp>
        <p:nvSpPr>
          <p:cNvPr id="11" name="Google Shape;221;p14">
            <a:extLst>
              <a:ext uri="{FF2B5EF4-FFF2-40B4-BE49-F238E27FC236}">
                <a16:creationId xmlns:a16="http://schemas.microsoft.com/office/drawing/2014/main" id="{2CB2EFC6-3450-D5D5-01EB-67C53CB74451}"/>
              </a:ext>
            </a:extLst>
          </p:cNvPr>
          <p:cNvSpPr txBox="1">
            <a:spLocks/>
          </p:cNvSpPr>
          <p:nvPr/>
        </p:nvSpPr>
        <p:spPr>
          <a:xfrm>
            <a:off x="117562" y="3965538"/>
            <a:ext cx="3881613" cy="4325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9pPr>
          </a:lstStyle>
          <a:p>
            <a:pPr algn="ctr">
              <a:lnSpc>
                <a:spcPct val="120000"/>
              </a:lnSpc>
              <a:buClr>
                <a:srgbClr val="000000"/>
              </a:buClr>
              <a:buSzTx/>
            </a:pPr>
            <a:r>
              <a:rPr lang="vi-VN"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Thực hiện import payload để fuzzing</a:t>
            </a:r>
            <a:endPar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764832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barn(inVertical)">
                                      <p:cBhvr>
                                        <p:cTn id="7" dur="250"/>
                                        <p:tgtEl>
                                          <p:spTgt spid="34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25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7"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814274" y="392575"/>
            <a:ext cx="5445331" cy="766200"/>
          </a:xfrm>
          <a:prstGeom prst="rect">
            <a:avLst/>
          </a:prstGeom>
        </p:spPr>
        <p:txBody>
          <a:bodyPr spcFirstLastPara="1" wrap="square" lIns="91425" tIns="91425" rIns="91425" bIns="91425" anchor="ctr" anchorCtr="0">
            <a:noAutofit/>
          </a:bodyPr>
          <a:lstStyle/>
          <a:p>
            <a:pPr lvl="0"/>
            <a:r>
              <a:rPr lang="vi-VN" dirty="0"/>
              <a:t>RÀ QUÉT LỖ HỔNG SQL INJECTION SỬ DỤNG ZAP</a:t>
            </a:r>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4" name="Google Shape;662;p40">
            <a:extLst>
              <a:ext uri="{FF2B5EF4-FFF2-40B4-BE49-F238E27FC236}">
                <a16:creationId xmlns:a16="http://schemas.microsoft.com/office/drawing/2014/main" id="{50173610-606F-A275-07DC-FA461B0E56C7}"/>
              </a:ext>
            </a:extLst>
          </p:cNvPr>
          <p:cNvSpPr/>
          <p:nvPr/>
        </p:nvSpPr>
        <p:spPr>
          <a:xfrm>
            <a:off x="315223" y="623918"/>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1;p14">
            <a:extLst>
              <a:ext uri="{FF2B5EF4-FFF2-40B4-BE49-F238E27FC236}">
                <a16:creationId xmlns:a16="http://schemas.microsoft.com/office/drawing/2014/main" id="{80ADBDBC-6E9C-B30C-F79D-3B6FC66D2F0A}"/>
              </a:ext>
            </a:extLst>
          </p:cNvPr>
          <p:cNvSpPr txBox="1">
            <a:spLocks/>
          </p:cNvSpPr>
          <p:nvPr/>
        </p:nvSpPr>
        <p:spPr>
          <a:xfrm>
            <a:off x="2110058" y="3866029"/>
            <a:ext cx="3881613" cy="4325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9pPr>
          </a:lstStyle>
          <a:p>
            <a:pPr algn="ctr">
              <a:lnSpc>
                <a:spcPct val="120000"/>
              </a:lnSpc>
              <a:buClr>
                <a:srgbClr val="000000"/>
              </a:buClr>
              <a:buSzTx/>
            </a:pPr>
            <a:r>
              <a:rPr lang="fr-FR"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Màn</a:t>
            </a:r>
            <a:r>
              <a:rPr lang="fr-FR"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hình</a:t>
            </a:r>
            <a:r>
              <a:rPr lang="fr-FR"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Request</a:t>
            </a:r>
            <a:r>
              <a:rPr lang="fr-FR"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và</a:t>
            </a:r>
            <a:r>
              <a:rPr lang="fr-FR"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Response</a:t>
            </a:r>
            <a:r>
              <a:rPr lang="fr-FR"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sau</a:t>
            </a:r>
            <a:r>
              <a:rPr lang="fr-FR"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chỉnh</a:t>
            </a:r>
            <a:r>
              <a:rPr lang="fr-FR"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 </a:t>
            </a:r>
            <a:r>
              <a:rPr lang="fr-FR" sz="1100" i="1" dirty="0" err="1">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rPr>
              <a:t>sửa</a:t>
            </a:r>
            <a:endParaRPr lang="en-US" sz="1100" i="1" dirty="0">
              <a:solidFill>
                <a:schemeClr val="accent3">
                  <a:lumMod val="5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2" name="Picture 1">
            <a:extLst>
              <a:ext uri="{FF2B5EF4-FFF2-40B4-BE49-F238E27FC236}">
                <a16:creationId xmlns:a16="http://schemas.microsoft.com/office/drawing/2014/main" id="{A4CE16F6-A97B-6B24-6FBE-EB9D0450479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0000"/>
                    </a14:imgEffect>
                  </a14:imgLayer>
                </a14:imgProps>
              </a:ext>
            </a:extLst>
          </a:blip>
          <a:srcRect l="14956"/>
          <a:stretch/>
        </p:blipFill>
        <p:spPr bwMode="auto">
          <a:xfrm>
            <a:off x="753180" y="1538287"/>
            <a:ext cx="6868090" cy="2327742"/>
          </a:xfrm>
          <a:prstGeom prst="rect">
            <a:avLst/>
          </a:prstGeom>
          <a:ln>
            <a:solidFill>
              <a:sysClr val="windowText" lastClr="000000"/>
            </a:solidFill>
          </a:ln>
          <a:extLst>
            <a:ext uri="{53640926-AAD7-44D8-BBD7-CCE9431645EC}">
              <a14:shadowObscured xmlns:a14="http://schemas.microsoft.com/office/drawing/2010/main"/>
            </a:ext>
          </a:extLst>
        </p:spPr>
      </p:pic>
      <p:sp>
        <p:nvSpPr>
          <p:cNvPr id="8" name="Google Shape;221;p14">
            <a:extLst>
              <a:ext uri="{FF2B5EF4-FFF2-40B4-BE49-F238E27FC236}">
                <a16:creationId xmlns:a16="http://schemas.microsoft.com/office/drawing/2014/main" id="{1F5D97EB-3793-F032-6F1F-B70737BE38FD}"/>
              </a:ext>
            </a:extLst>
          </p:cNvPr>
          <p:cNvSpPr txBox="1">
            <a:spLocks/>
          </p:cNvSpPr>
          <p:nvPr/>
        </p:nvSpPr>
        <p:spPr>
          <a:xfrm>
            <a:off x="618734" y="4298548"/>
            <a:ext cx="6642678" cy="7602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9pPr>
          </a:lstStyle>
          <a:p>
            <a:pPr>
              <a:lnSpc>
                <a:spcPct val="120000"/>
              </a:lnSpc>
              <a:buClr>
                <a:srgbClr val="000000"/>
              </a:buClr>
              <a:buSzTx/>
            </a:pPr>
            <a:r>
              <a:rPr lang="vi-VN" sz="1400" b="0" i="1" dirty="0">
                <a:solidFill>
                  <a:schemeClr val="tx1">
                    <a:lumMod val="7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Như vậy, từ một user được tạo mặc định với quyền customer, đã được nâng quyền lên admin. </a:t>
            </a:r>
          </a:p>
          <a:p>
            <a:pPr>
              <a:lnSpc>
                <a:spcPct val="120000"/>
              </a:lnSpc>
              <a:buClr>
                <a:srgbClr val="000000"/>
              </a:buClr>
              <a:buSzTx/>
            </a:pPr>
            <a:r>
              <a:rPr lang="vi-VN" sz="1400" b="0" i="1" dirty="0">
                <a:solidFill>
                  <a:schemeClr val="tx1">
                    <a:lumMod val="7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Đây là một lỗ hổng nghiêm trọng mà các nhà bảo mật cần chú ý để đảm bảo ứng dụng web được hoạt động tốt nhất có thể, tránh sảy ra những lỗi không đáng có.</a:t>
            </a:r>
            <a:endParaRPr lang="en-US" sz="1400" b="0" i="1" dirty="0">
              <a:solidFill>
                <a:schemeClr val="tx1">
                  <a:lumMod val="7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1513005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barn(inVertical)">
                                      <p:cBhvr>
                                        <p:cTn id="7" dur="250"/>
                                        <p:tgtEl>
                                          <p:spTgt spid="34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25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4" name="Google Shape;424;p45"/>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rPr>
              <a:t>THANK YOU!</a:t>
            </a:r>
            <a:endParaRPr dirty="0">
              <a:solidFill>
                <a:schemeClr val="lt1"/>
              </a:solidFill>
            </a:endParaRPr>
          </a:p>
        </p:txBody>
      </p:sp>
      <p:cxnSp>
        <p:nvCxnSpPr>
          <p:cNvPr id="425" name="Google Shape;425;p45"/>
          <p:cNvCxnSpPr/>
          <p:nvPr/>
        </p:nvCxnSpPr>
        <p:spPr>
          <a:xfrm rot="10800000">
            <a:off x="-6850" y="2056050"/>
            <a:ext cx="2468700" cy="0"/>
          </a:xfrm>
          <a:prstGeom prst="straightConnector1">
            <a:avLst/>
          </a:prstGeom>
          <a:noFill/>
          <a:ln w="9525" cap="flat" cmpd="sng">
            <a:solidFill>
              <a:schemeClr val="lt1"/>
            </a:solidFill>
            <a:prstDash val="solid"/>
            <a:round/>
            <a:headEnd type="none" w="med" len="med"/>
            <a:tailEnd type="none" w="med" len="med"/>
          </a:ln>
        </p:spPr>
      </p:cxnSp>
      <p:cxnSp>
        <p:nvCxnSpPr>
          <p:cNvPr id="426" name="Google Shape;426;p45"/>
          <p:cNvCxnSpPr/>
          <p:nvPr/>
        </p:nvCxnSpPr>
        <p:spPr>
          <a:xfrm rot="10800000">
            <a:off x="4389425" y="2962350"/>
            <a:ext cx="4747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248443" y="3319571"/>
            <a:ext cx="4823552" cy="693492"/>
          </a:xfrm>
          <a:prstGeom prst="rect">
            <a:avLst/>
          </a:prstGeom>
        </p:spPr>
        <p:txBody>
          <a:bodyPr spcFirstLastPara="1" wrap="square" lIns="91425" tIns="91425" rIns="91425" bIns="91425" anchor="b" anchorCtr="0">
            <a:noAutofit/>
          </a:bodyPr>
          <a:lstStyle/>
          <a:p>
            <a:r>
              <a:rPr lang="en-US" sz="4000" dirty="0">
                <a:latin typeface="Roboto" panose="02000000000000000000" pitchFamily="2" charset="0"/>
                <a:ea typeface="Roboto" panose="02000000000000000000" pitchFamily="2" charset="0"/>
              </a:rPr>
              <a:t>NỘI DUNG ĐỒ ÁN</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224" name="Google Shape;224;p14"/>
          <p:cNvSpPr txBox="1"/>
          <p:nvPr/>
        </p:nvSpPr>
        <p:spPr>
          <a:xfrm>
            <a:off x="66907" y="262218"/>
            <a:ext cx="8283716" cy="2602006"/>
          </a:xfrm>
          <a:prstGeom prst="rect">
            <a:avLst/>
          </a:prstGeom>
          <a:noFill/>
          <a:ln>
            <a:noFill/>
          </a:ln>
        </p:spPr>
        <p:txBody>
          <a:bodyPr spcFirstLastPara="1" wrap="square" lIns="91425" tIns="91425" rIns="91425" bIns="91425" anchor="b" anchorCtr="0">
            <a:noAutofit/>
          </a:bodyPr>
          <a:lstStyle/>
          <a:p>
            <a:pPr marL="571500" lvl="0" indent="-571500" algn="l" rtl="0">
              <a:lnSpc>
                <a:spcPct val="120000"/>
              </a:lnSpc>
              <a:spcBef>
                <a:spcPts val="0"/>
              </a:spcBef>
              <a:spcAft>
                <a:spcPts val="0"/>
              </a:spcAft>
              <a:buAutoNum type="romanUcPeriod"/>
            </a:pP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Tổng</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quan</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về</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lỗ</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hổng</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bảo</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mật</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phần</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mềm</a:t>
            </a:r>
            <a:endPar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endParaRPr>
          </a:p>
          <a:p>
            <a:pPr marL="571500" lvl="0" indent="-571500" algn="l" rtl="0">
              <a:lnSpc>
                <a:spcPct val="120000"/>
              </a:lnSpc>
              <a:spcBef>
                <a:spcPts val="0"/>
              </a:spcBef>
              <a:spcAft>
                <a:spcPts val="0"/>
              </a:spcAft>
              <a:buAutoNum type="romanUcPeriod"/>
            </a:pP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Các</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kỹ</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thuật</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và</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công</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cụ</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rà</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quét</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phát</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hiện</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lỗ</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hổng</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phần</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mềm</a:t>
            </a:r>
            <a:endPar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endParaRPr>
          </a:p>
          <a:p>
            <a:pPr marL="571500" lvl="0" indent="-571500" algn="l" rtl="0">
              <a:lnSpc>
                <a:spcPct val="120000"/>
              </a:lnSpc>
              <a:spcBef>
                <a:spcPts val="0"/>
              </a:spcBef>
              <a:spcAft>
                <a:spcPts val="0"/>
              </a:spcAft>
              <a:buAutoNum type="romanUcPeriod"/>
            </a:pP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Thử</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nghiệm</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và</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kết</a:t>
            </a:r>
            <a:r>
              <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 </a:t>
            </a:r>
            <a:r>
              <a:rPr lang="en-US" sz="3000" b="1" dirty="0" err="1">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rPr>
              <a:t>quả</a:t>
            </a:r>
            <a:endParaRPr lang="en-US" sz="3000" b="1" dirty="0">
              <a:solidFill>
                <a:srgbClr val="3F5378"/>
              </a:solidFill>
              <a:latin typeface="Roboto" panose="02000000000000000000" pitchFamily="2" charset="0"/>
              <a:ea typeface="Roboto" panose="02000000000000000000" pitchFamily="2" charset="0"/>
              <a:cs typeface="Roboto" panose="02000000000000000000" pitchFamily="2" charset="0"/>
              <a:sym typeface="Roboto Condensed"/>
            </a:endParaRPr>
          </a:p>
          <a:p>
            <a:pPr marL="0" lvl="0" indent="0" algn="l" rtl="0">
              <a:spcBef>
                <a:spcPts val="0"/>
              </a:spcBef>
              <a:spcAft>
                <a:spcPts val="0"/>
              </a:spcAft>
              <a:buNone/>
            </a:pPr>
            <a:endParaRPr sz="3000" b="1" dirty="0">
              <a:solidFill>
                <a:srgbClr val="3F5378"/>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randombar(horizontal)">
                                      <p:cBhvr>
                                        <p:cTn id="7" dur="25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329125" y="3084247"/>
            <a:ext cx="4823552" cy="1147783"/>
          </a:xfrm>
          <a:prstGeom prst="rect">
            <a:avLst/>
          </a:prstGeom>
        </p:spPr>
        <p:txBody>
          <a:bodyPr spcFirstLastPara="1" wrap="square" lIns="91425" tIns="91425" rIns="91425" bIns="91425" anchor="b" anchorCtr="0">
            <a:noAutofit/>
          </a:bodyPr>
          <a:lstStyle/>
          <a:p>
            <a:pPr lvl="0">
              <a:lnSpc>
                <a:spcPct val="120000"/>
              </a:lnSpc>
              <a:buClr>
                <a:srgbClr val="000000"/>
              </a:buClr>
              <a:buSzTx/>
            </a:pP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Tổng</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quan</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về</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lỗ</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hổng</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bảo</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mật</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phần</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mềm</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4" name="Google Shape;224;p14"/>
          <p:cNvSpPr txBox="1"/>
          <p:nvPr/>
        </p:nvSpPr>
        <p:spPr>
          <a:xfrm>
            <a:off x="329125" y="9542"/>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I.</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2961893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randombar(horizontal)">
                                      <p:cBhvr>
                                        <p:cTn id="7" dur="25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r>
              <a:rPr lang="en-US" sz="2800" dirty="0">
                <a:latin typeface="Roboto Condensed" panose="02000000000000000000" pitchFamily="2" charset="0"/>
                <a:ea typeface="Roboto Condensed" panose="02000000000000000000" pitchFamily="2" charset="0"/>
              </a:rPr>
              <a:t>LỖ HỔNG VÀ ĐIỂM YẾU</a:t>
            </a:r>
          </a:p>
        </p:txBody>
      </p:sp>
      <p:sp>
        <p:nvSpPr>
          <p:cNvPr id="237" name="Google Shape;237;p16"/>
          <p:cNvSpPr txBox="1">
            <a:spLocks noGrp="1"/>
          </p:cNvSpPr>
          <p:nvPr>
            <p:ph type="body" idx="1"/>
          </p:nvPr>
        </p:nvSpPr>
        <p:spPr>
          <a:xfrm>
            <a:off x="-410134" y="1313343"/>
            <a:ext cx="9413458" cy="3638757"/>
          </a:xfrm>
          <a:prstGeom prst="rect">
            <a:avLst/>
          </a:prstGeom>
        </p:spPr>
        <p:txBody>
          <a:bodyPr spcFirstLastPara="1" wrap="square" lIns="91425" tIns="91425" rIns="91425" bIns="91425" anchor="ctr" anchorCtr="0">
            <a:noAutofit/>
          </a:bodyPr>
          <a:lstStyle/>
          <a:p>
            <a:pPr marL="76200" lvl="0" indent="0" algn="ctr">
              <a:spcBef>
                <a:spcPts val="0"/>
              </a:spcBef>
              <a:buNone/>
            </a:pPr>
            <a:r>
              <a:rPr lang="en-US" b="1" dirty="0">
                <a:latin typeface="Roboto Condensed" panose="02000000000000000000" pitchFamily="2" charset="0"/>
                <a:ea typeface="Roboto Condensed" panose="02000000000000000000" pitchFamily="2" charset="0"/>
              </a:rPr>
              <a:t>4 </a:t>
            </a:r>
            <a:r>
              <a:rPr lang="en-US" b="1" dirty="0" err="1">
                <a:latin typeface="Roboto Condensed" panose="02000000000000000000" pitchFamily="2" charset="0"/>
                <a:ea typeface="Roboto Condensed" panose="02000000000000000000" pitchFamily="2" charset="0"/>
              </a:rPr>
              <a:t>mức</a:t>
            </a:r>
            <a:r>
              <a:rPr lang="en-US" b="1" dirty="0">
                <a:latin typeface="Roboto Condensed" panose="02000000000000000000" pitchFamily="2" charset="0"/>
                <a:ea typeface="Roboto Condensed" panose="02000000000000000000" pitchFamily="2" charset="0"/>
              </a:rPr>
              <a:t> </a:t>
            </a:r>
            <a:r>
              <a:rPr lang="en-US" b="1" dirty="0" err="1">
                <a:latin typeface="Roboto Condensed" panose="02000000000000000000" pitchFamily="2" charset="0"/>
                <a:ea typeface="Roboto Condensed" panose="02000000000000000000" pitchFamily="2" charset="0"/>
              </a:rPr>
              <a:t>độ</a:t>
            </a:r>
            <a:r>
              <a:rPr lang="en-US" b="1" dirty="0">
                <a:latin typeface="Roboto Condensed" panose="02000000000000000000" pitchFamily="2" charset="0"/>
                <a:ea typeface="Roboto Condensed" panose="02000000000000000000" pitchFamily="2" charset="0"/>
              </a:rPr>
              <a:t> </a:t>
            </a:r>
            <a:r>
              <a:rPr lang="en-US" b="1" dirty="0" err="1">
                <a:latin typeface="Roboto Condensed" panose="02000000000000000000" pitchFamily="2" charset="0"/>
                <a:ea typeface="Roboto Condensed" panose="02000000000000000000" pitchFamily="2" charset="0"/>
              </a:rPr>
              <a:t>nghiêm</a:t>
            </a:r>
            <a:r>
              <a:rPr lang="en-US" b="1" dirty="0">
                <a:latin typeface="Roboto Condensed" panose="02000000000000000000" pitchFamily="2" charset="0"/>
                <a:ea typeface="Roboto Condensed" panose="02000000000000000000" pitchFamily="2" charset="0"/>
              </a:rPr>
              <a:t> </a:t>
            </a:r>
            <a:r>
              <a:rPr lang="en-US" b="1" dirty="0" err="1">
                <a:latin typeface="Roboto Condensed" panose="02000000000000000000" pitchFamily="2" charset="0"/>
                <a:ea typeface="Roboto Condensed" panose="02000000000000000000" pitchFamily="2" charset="0"/>
              </a:rPr>
              <a:t>trọng</a:t>
            </a:r>
            <a:r>
              <a:rPr lang="en-US" b="1" dirty="0">
                <a:latin typeface="Roboto Condensed" panose="02000000000000000000" pitchFamily="2" charset="0"/>
                <a:ea typeface="Roboto Condensed" panose="02000000000000000000" pitchFamily="2" charset="0"/>
              </a:rPr>
              <a:t> </a:t>
            </a:r>
            <a:r>
              <a:rPr lang="en-US" b="1" dirty="0" err="1">
                <a:latin typeface="Roboto Condensed" panose="02000000000000000000" pitchFamily="2" charset="0"/>
                <a:ea typeface="Roboto Condensed" panose="02000000000000000000" pitchFamily="2" charset="0"/>
              </a:rPr>
              <a:t>của</a:t>
            </a:r>
            <a:r>
              <a:rPr lang="en-US" b="1" dirty="0">
                <a:latin typeface="Roboto Condensed" panose="02000000000000000000" pitchFamily="2" charset="0"/>
                <a:ea typeface="Roboto Condensed" panose="02000000000000000000" pitchFamily="2" charset="0"/>
              </a:rPr>
              <a:t> </a:t>
            </a:r>
            <a:r>
              <a:rPr lang="en-US" b="1" dirty="0" err="1">
                <a:latin typeface="Roboto Condensed" panose="02000000000000000000" pitchFamily="2" charset="0"/>
                <a:ea typeface="Roboto Condensed" panose="02000000000000000000" pitchFamily="2" charset="0"/>
              </a:rPr>
              <a:t>lỗ</a:t>
            </a:r>
            <a:r>
              <a:rPr lang="en-US" b="1" dirty="0">
                <a:latin typeface="Roboto Condensed" panose="02000000000000000000" pitchFamily="2" charset="0"/>
                <a:ea typeface="Roboto Condensed" panose="02000000000000000000" pitchFamily="2" charset="0"/>
              </a:rPr>
              <a:t> </a:t>
            </a:r>
            <a:r>
              <a:rPr lang="en-US" b="1" dirty="0" err="1">
                <a:latin typeface="Roboto Condensed" panose="02000000000000000000" pitchFamily="2" charset="0"/>
                <a:ea typeface="Roboto Condensed" panose="02000000000000000000" pitchFamily="2" charset="0"/>
              </a:rPr>
              <a:t>hổng</a:t>
            </a:r>
            <a:r>
              <a:rPr lang="en-US" b="1" dirty="0">
                <a:latin typeface="Roboto Condensed" panose="02000000000000000000" pitchFamily="2" charset="0"/>
                <a:ea typeface="Roboto Condensed" panose="02000000000000000000" pitchFamily="2" charset="0"/>
              </a:rPr>
              <a:t> </a:t>
            </a:r>
            <a:r>
              <a:rPr lang="en-US" b="1" dirty="0" err="1">
                <a:latin typeface="Roboto Condensed" panose="02000000000000000000" pitchFamily="2" charset="0"/>
                <a:ea typeface="Roboto Condensed" panose="02000000000000000000" pitchFamily="2" charset="0"/>
              </a:rPr>
              <a:t>bảo</a:t>
            </a:r>
            <a:r>
              <a:rPr lang="en-US" b="1" dirty="0">
                <a:latin typeface="Roboto Condensed" panose="02000000000000000000" pitchFamily="2" charset="0"/>
                <a:ea typeface="Roboto Condensed" panose="02000000000000000000" pitchFamily="2" charset="0"/>
              </a:rPr>
              <a:t> </a:t>
            </a:r>
            <a:r>
              <a:rPr lang="en-US" b="1" dirty="0" err="1">
                <a:latin typeface="Roboto Condensed" panose="02000000000000000000" pitchFamily="2" charset="0"/>
                <a:ea typeface="Roboto Condensed" panose="02000000000000000000" pitchFamily="2" charset="0"/>
              </a:rPr>
              <a:t>mật</a:t>
            </a:r>
            <a:endParaRPr lang="en-US" b="1" dirty="0"/>
          </a:p>
          <a:p>
            <a:pPr lvl="1">
              <a:lnSpc>
                <a:spcPct val="150000"/>
              </a:lnSpc>
              <a:spcBef>
                <a:spcPts val="0"/>
              </a:spcBef>
              <a:buChar char="▰"/>
            </a:pPr>
            <a:r>
              <a:rPr lang="en-US" b="1" dirty="0" err="1"/>
              <a:t>Nguy</a:t>
            </a:r>
            <a:r>
              <a:rPr lang="en-US" b="1" dirty="0"/>
              <a:t> </a:t>
            </a:r>
            <a:r>
              <a:rPr lang="en-US" b="1" dirty="0" err="1"/>
              <a:t>hiểm</a:t>
            </a:r>
            <a:r>
              <a:rPr lang="en-US" dirty="0"/>
              <a:t>: tin </a:t>
            </a:r>
            <a:r>
              <a:rPr lang="en-US" dirty="0" err="1"/>
              <a:t>tặc</a:t>
            </a:r>
            <a:r>
              <a:rPr lang="en-US" dirty="0"/>
              <a:t> </a:t>
            </a:r>
            <a:r>
              <a:rPr lang="en-US" dirty="0" err="1"/>
              <a:t>tấn</a:t>
            </a:r>
            <a:r>
              <a:rPr lang="en-US" dirty="0"/>
              <a:t> </a:t>
            </a:r>
            <a:r>
              <a:rPr lang="en-US" dirty="0" err="1"/>
              <a:t>công</a:t>
            </a:r>
            <a:r>
              <a:rPr lang="en-US" dirty="0"/>
              <a:t> </a:t>
            </a:r>
            <a:r>
              <a:rPr lang="en-US" dirty="0" err="1"/>
              <a:t>không</a:t>
            </a:r>
            <a:r>
              <a:rPr lang="en-US" dirty="0"/>
              <a:t> </a:t>
            </a:r>
            <a:r>
              <a:rPr lang="en-US" dirty="0" err="1"/>
              <a:t>cần</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endParaRPr lang="en-US" dirty="0"/>
          </a:p>
          <a:p>
            <a:pPr lvl="1">
              <a:lnSpc>
                <a:spcPct val="150000"/>
              </a:lnSpc>
              <a:spcBef>
                <a:spcPts val="0"/>
              </a:spcBef>
              <a:buChar char="▰"/>
            </a:pPr>
            <a:r>
              <a:rPr lang="en-US" b="1" dirty="0"/>
              <a:t>Quan </a:t>
            </a:r>
            <a:r>
              <a:rPr lang="en-US" b="1" dirty="0" err="1"/>
              <a:t>trọng</a:t>
            </a:r>
            <a:r>
              <a:rPr lang="en-US" dirty="0"/>
              <a:t>: tin </a:t>
            </a:r>
            <a:r>
              <a:rPr lang="en-US" dirty="0" err="1"/>
              <a:t>tặc</a:t>
            </a:r>
            <a:r>
              <a:rPr lang="en-US" dirty="0"/>
              <a:t> </a:t>
            </a:r>
            <a:r>
              <a:rPr lang="en-US" dirty="0" err="1"/>
              <a:t>thực</a:t>
            </a:r>
            <a:r>
              <a:rPr lang="en-US" dirty="0"/>
              <a:t> </a:t>
            </a:r>
            <a:r>
              <a:rPr lang="en-US" dirty="0" err="1"/>
              <a:t>hiện</a:t>
            </a:r>
            <a:r>
              <a:rPr lang="en-US" dirty="0"/>
              <a:t> </a:t>
            </a:r>
            <a:r>
              <a:rPr lang="en-US" dirty="0" err="1"/>
              <a:t>mã</a:t>
            </a:r>
            <a:r>
              <a:rPr lang="en-US" dirty="0"/>
              <a:t> </a:t>
            </a:r>
            <a:r>
              <a:rPr lang="en-US" dirty="0" err="1"/>
              <a:t>khai</a:t>
            </a:r>
            <a:r>
              <a:rPr lang="en-US" dirty="0"/>
              <a:t> </a:t>
            </a:r>
            <a:r>
              <a:rPr lang="en-US" dirty="0" err="1"/>
              <a:t>thác</a:t>
            </a:r>
            <a:r>
              <a:rPr lang="en-US" dirty="0"/>
              <a:t>, </a:t>
            </a:r>
            <a:r>
              <a:rPr lang="en-US" dirty="0" err="1"/>
              <a:t>nhưng</a:t>
            </a:r>
            <a:r>
              <a:rPr lang="en-US" dirty="0"/>
              <a:t> </a:t>
            </a:r>
            <a:r>
              <a:rPr lang="en-US" dirty="0" err="1"/>
              <a:t>cần</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người</a:t>
            </a:r>
            <a:r>
              <a:rPr lang="en-US" dirty="0"/>
              <a:t> </a:t>
            </a:r>
            <a:r>
              <a:rPr lang="en-US" dirty="0" err="1"/>
              <a:t>dùng</a:t>
            </a:r>
            <a:endParaRPr lang="en-US" dirty="0"/>
          </a:p>
          <a:p>
            <a:pPr lvl="1">
              <a:lnSpc>
                <a:spcPct val="150000"/>
              </a:lnSpc>
              <a:spcBef>
                <a:spcPts val="0"/>
              </a:spcBef>
              <a:buChar char="▰"/>
            </a:pPr>
            <a:r>
              <a:rPr lang="en-US" b="1" dirty="0" err="1"/>
              <a:t>Trung</a:t>
            </a:r>
            <a:r>
              <a:rPr lang="en-US" b="1" dirty="0"/>
              <a:t> </a:t>
            </a:r>
            <a:r>
              <a:rPr lang="en-US" b="1" dirty="0" err="1"/>
              <a:t>bình</a:t>
            </a:r>
            <a:r>
              <a:rPr lang="en-US" dirty="0"/>
              <a:t>: tin </a:t>
            </a:r>
            <a:r>
              <a:rPr lang="en-US" dirty="0" err="1"/>
              <a:t>tặc</a:t>
            </a:r>
            <a:r>
              <a:rPr lang="en-US" dirty="0"/>
              <a:t> </a:t>
            </a:r>
            <a:r>
              <a:rPr lang="en-US" dirty="0" err="1"/>
              <a:t>có</a:t>
            </a:r>
            <a:r>
              <a:rPr lang="en-US" dirty="0"/>
              <a:t> </a:t>
            </a:r>
            <a:r>
              <a:rPr lang="en-US" dirty="0" err="1"/>
              <a:t>quyền</a:t>
            </a:r>
            <a:r>
              <a:rPr lang="en-US" dirty="0"/>
              <a:t> </a:t>
            </a:r>
            <a:r>
              <a:rPr lang="en-US" dirty="0" err="1"/>
              <a:t>truy</a:t>
            </a:r>
            <a:r>
              <a:rPr lang="en-US" dirty="0"/>
              <a:t> </a:t>
            </a:r>
            <a:r>
              <a:rPr lang="en-US" dirty="0" err="1"/>
              <a:t>cập</a:t>
            </a:r>
            <a:r>
              <a:rPr lang="en-US" dirty="0"/>
              <a:t> </a:t>
            </a:r>
            <a:r>
              <a:rPr lang="en-US" dirty="0" err="1"/>
              <a:t>hạn</a:t>
            </a:r>
            <a:r>
              <a:rPr lang="en-US" dirty="0"/>
              <a:t> </a:t>
            </a:r>
            <a:r>
              <a:rPr lang="en-US" dirty="0" err="1"/>
              <a:t>chế</a:t>
            </a:r>
            <a:r>
              <a:rPr lang="en-US" dirty="0"/>
              <a:t> </a:t>
            </a:r>
            <a:r>
              <a:rPr lang="en-US" dirty="0" err="1"/>
              <a:t>vào</a:t>
            </a:r>
            <a:r>
              <a:rPr lang="en-US" dirty="0"/>
              <a:t> </a:t>
            </a:r>
            <a:r>
              <a:rPr lang="en-US" dirty="0" err="1"/>
              <a:t>hệ</a:t>
            </a:r>
            <a:r>
              <a:rPr lang="en-US" dirty="0"/>
              <a:t> </a:t>
            </a:r>
            <a:r>
              <a:rPr lang="en-US" dirty="0" err="1"/>
              <a:t>thống</a:t>
            </a:r>
            <a:endParaRPr lang="en-US" dirty="0"/>
          </a:p>
          <a:p>
            <a:pPr lvl="1">
              <a:lnSpc>
                <a:spcPct val="150000"/>
              </a:lnSpc>
              <a:spcBef>
                <a:spcPts val="0"/>
              </a:spcBef>
              <a:buChar char="▰"/>
            </a:pPr>
            <a:r>
              <a:rPr lang="en-US" b="1" dirty="0" err="1"/>
              <a:t>Thấp</a:t>
            </a:r>
            <a:r>
              <a:rPr lang="en-US" dirty="0"/>
              <a:t>: </a:t>
            </a:r>
            <a:r>
              <a:rPr lang="en-US" dirty="0" err="1"/>
              <a:t>có</a:t>
            </a:r>
            <a:r>
              <a:rPr lang="en-US" dirty="0"/>
              <a:t> </a:t>
            </a:r>
            <a:r>
              <a:rPr lang="en-US" dirty="0" err="1"/>
              <a:t>ít</a:t>
            </a:r>
            <a:r>
              <a:rPr lang="en-US" dirty="0"/>
              <a:t> </a:t>
            </a:r>
            <a:r>
              <a:rPr lang="en-US" dirty="0" err="1"/>
              <a:t>ảnh</a:t>
            </a:r>
            <a:r>
              <a:rPr lang="en-US" dirty="0"/>
              <a:t> </a:t>
            </a:r>
            <a:r>
              <a:rPr lang="en-US" dirty="0" err="1"/>
              <a:t>hưởng</a:t>
            </a:r>
            <a:r>
              <a:rPr lang="en-US" dirty="0"/>
              <a:t>, </a:t>
            </a:r>
            <a:r>
              <a:rPr lang="en-US" dirty="0" err="1"/>
              <a:t>chỉ</a:t>
            </a:r>
            <a:r>
              <a:rPr lang="en-US" dirty="0"/>
              <a:t> </a:t>
            </a:r>
            <a:r>
              <a:rPr lang="en-US" dirty="0" err="1"/>
              <a:t>bị</a:t>
            </a:r>
            <a:r>
              <a:rPr lang="en-US" dirty="0"/>
              <a:t> </a:t>
            </a:r>
            <a:r>
              <a:rPr lang="en-US" dirty="0" err="1"/>
              <a:t>khai</a:t>
            </a:r>
            <a:r>
              <a:rPr lang="en-US" dirty="0"/>
              <a:t> </a:t>
            </a:r>
            <a:r>
              <a:rPr lang="en-US" dirty="0" err="1"/>
              <a:t>thác</a:t>
            </a:r>
            <a:r>
              <a:rPr lang="en-US" dirty="0"/>
              <a:t> </a:t>
            </a:r>
            <a:r>
              <a:rPr lang="en-US" dirty="0" err="1"/>
              <a:t>khi</a:t>
            </a:r>
            <a:r>
              <a:rPr lang="en-US" dirty="0"/>
              <a:t> tin </a:t>
            </a:r>
            <a:r>
              <a:rPr lang="en-US" dirty="0" err="1"/>
              <a:t>tặc</a:t>
            </a:r>
            <a:r>
              <a:rPr lang="en-US" dirty="0"/>
              <a:t> </a:t>
            </a:r>
            <a:r>
              <a:rPr lang="en-US" dirty="0" err="1"/>
              <a:t>có</a:t>
            </a:r>
            <a:r>
              <a:rPr lang="en-US" dirty="0"/>
              <a:t> </a:t>
            </a:r>
            <a:r>
              <a:rPr lang="en-US" dirty="0" err="1"/>
              <a:t>truy</a:t>
            </a:r>
            <a:r>
              <a:rPr lang="en-US" dirty="0"/>
              <a:t> </a:t>
            </a:r>
            <a:r>
              <a:rPr lang="en-US" dirty="0" err="1"/>
              <a:t>nhập</a:t>
            </a:r>
            <a:r>
              <a:rPr lang="en-US" dirty="0"/>
              <a:t> </a:t>
            </a:r>
            <a:r>
              <a:rPr lang="en-US" dirty="0" err="1"/>
              <a:t>cục</a:t>
            </a:r>
            <a:r>
              <a:rPr lang="en-US" dirty="0"/>
              <a:t> </a:t>
            </a:r>
            <a:r>
              <a:rPr lang="en-US" dirty="0" err="1"/>
              <a:t>bộ</a:t>
            </a:r>
            <a:endParaRPr lang="en-US" dirty="0"/>
          </a:p>
          <a:p>
            <a:pPr marL="76200" lvl="0" indent="0" algn="ctr" rtl="0">
              <a:spcBef>
                <a:spcPts val="0"/>
              </a:spcBef>
              <a:spcAft>
                <a:spcPts val="0"/>
              </a:spcAft>
              <a:buSzPts val="2400"/>
              <a:buNone/>
            </a:pPr>
            <a:endParaRPr lang="en-US"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675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randombar(horizontal)">
                                      <p:cBhvr>
                                        <p:cTn id="7" dur="500"/>
                                        <p:tgtEl>
                                          <p:spTgt spid="236"/>
                                        </p:tgtEl>
                                      </p:cBhvr>
                                    </p:animEffect>
                                  </p:childTnLst>
                                </p:cTn>
                              </p:par>
                              <p:par>
                                <p:cTn id="8" presetID="14" presetClass="entr" presetSubtype="10" fill="hold" nodeType="withEffect">
                                  <p:stCondLst>
                                    <p:cond delay="1000"/>
                                  </p:stCondLst>
                                  <p:childTnLst>
                                    <p:set>
                                      <p:cBhvr>
                                        <p:cTn id="9" dur="1" fill="hold">
                                          <p:stCondLst>
                                            <p:cond delay="0"/>
                                          </p:stCondLst>
                                        </p:cTn>
                                        <p:tgtEl>
                                          <p:spTgt spid="237">
                                            <p:txEl>
                                              <p:pRg st="1" end="1"/>
                                            </p:txEl>
                                          </p:spTgt>
                                        </p:tgtEl>
                                        <p:attrNameLst>
                                          <p:attrName>style.visibility</p:attrName>
                                        </p:attrNameLst>
                                      </p:cBhvr>
                                      <p:to>
                                        <p:strVal val="visible"/>
                                      </p:to>
                                    </p:set>
                                    <p:animEffect transition="in" filter="randombar(horizontal)">
                                      <p:cBhvr>
                                        <p:cTn id="10" dur="500"/>
                                        <p:tgtEl>
                                          <p:spTgt spid="237">
                                            <p:txEl>
                                              <p:pRg st="1" end="1"/>
                                            </p:txEl>
                                          </p:spTgt>
                                        </p:tgtEl>
                                      </p:cBhvr>
                                    </p:animEffect>
                                  </p:childTnLst>
                                </p:cTn>
                              </p:par>
                              <p:par>
                                <p:cTn id="11" presetID="14" presetClass="entr" presetSubtype="10" fill="hold" nodeType="withEffect">
                                  <p:stCondLst>
                                    <p:cond delay="1000"/>
                                  </p:stCondLst>
                                  <p:childTnLst>
                                    <p:set>
                                      <p:cBhvr>
                                        <p:cTn id="12" dur="1" fill="hold">
                                          <p:stCondLst>
                                            <p:cond delay="0"/>
                                          </p:stCondLst>
                                        </p:cTn>
                                        <p:tgtEl>
                                          <p:spTgt spid="237">
                                            <p:txEl>
                                              <p:pRg st="0" end="0"/>
                                            </p:txEl>
                                          </p:spTgt>
                                        </p:tgtEl>
                                        <p:attrNameLst>
                                          <p:attrName>style.visibility</p:attrName>
                                        </p:attrNameLst>
                                      </p:cBhvr>
                                      <p:to>
                                        <p:strVal val="visible"/>
                                      </p:to>
                                    </p:set>
                                    <p:animEffect transition="in" filter="randombar(horizontal)">
                                      <p:cBhvr>
                                        <p:cTn id="13" dur="500"/>
                                        <p:tgtEl>
                                          <p:spTgt spid="237">
                                            <p:txEl>
                                              <p:pRg st="0" end="0"/>
                                            </p:txEl>
                                          </p:spTgt>
                                        </p:tgtEl>
                                      </p:cBhvr>
                                    </p:animEffect>
                                  </p:childTnLst>
                                </p:cTn>
                              </p:par>
                              <p:par>
                                <p:cTn id="14" presetID="14" presetClass="entr" presetSubtype="10" fill="hold" nodeType="withEffect">
                                  <p:stCondLst>
                                    <p:cond delay="1000"/>
                                  </p:stCondLst>
                                  <p:childTnLst>
                                    <p:set>
                                      <p:cBhvr>
                                        <p:cTn id="15" dur="1" fill="hold">
                                          <p:stCondLst>
                                            <p:cond delay="0"/>
                                          </p:stCondLst>
                                        </p:cTn>
                                        <p:tgtEl>
                                          <p:spTgt spid="237">
                                            <p:txEl>
                                              <p:pRg st="2" end="2"/>
                                            </p:txEl>
                                          </p:spTgt>
                                        </p:tgtEl>
                                        <p:attrNameLst>
                                          <p:attrName>style.visibility</p:attrName>
                                        </p:attrNameLst>
                                      </p:cBhvr>
                                      <p:to>
                                        <p:strVal val="visible"/>
                                      </p:to>
                                    </p:set>
                                    <p:animEffect transition="in" filter="randombar(horizontal)">
                                      <p:cBhvr>
                                        <p:cTn id="16" dur="500"/>
                                        <p:tgtEl>
                                          <p:spTgt spid="237">
                                            <p:txEl>
                                              <p:pRg st="2" end="2"/>
                                            </p:txEl>
                                          </p:spTgt>
                                        </p:tgtEl>
                                      </p:cBhvr>
                                    </p:animEffect>
                                  </p:childTnLst>
                                </p:cTn>
                              </p:par>
                              <p:par>
                                <p:cTn id="17" presetID="14" presetClass="entr" presetSubtype="10" fill="hold" nodeType="withEffect">
                                  <p:stCondLst>
                                    <p:cond delay="1000"/>
                                  </p:stCondLst>
                                  <p:childTnLst>
                                    <p:set>
                                      <p:cBhvr>
                                        <p:cTn id="18" dur="1" fill="hold">
                                          <p:stCondLst>
                                            <p:cond delay="0"/>
                                          </p:stCondLst>
                                        </p:cTn>
                                        <p:tgtEl>
                                          <p:spTgt spid="237">
                                            <p:txEl>
                                              <p:pRg st="3" end="3"/>
                                            </p:txEl>
                                          </p:spTgt>
                                        </p:tgtEl>
                                        <p:attrNameLst>
                                          <p:attrName>style.visibility</p:attrName>
                                        </p:attrNameLst>
                                      </p:cBhvr>
                                      <p:to>
                                        <p:strVal val="visible"/>
                                      </p:to>
                                    </p:set>
                                    <p:animEffect transition="in" filter="randombar(horizontal)">
                                      <p:cBhvr>
                                        <p:cTn id="19" dur="500"/>
                                        <p:tgtEl>
                                          <p:spTgt spid="237">
                                            <p:txEl>
                                              <p:pRg st="3" end="3"/>
                                            </p:txEl>
                                          </p:spTgt>
                                        </p:tgtEl>
                                      </p:cBhvr>
                                    </p:animEffect>
                                  </p:childTnLst>
                                </p:cTn>
                              </p:par>
                              <p:par>
                                <p:cTn id="20" presetID="14" presetClass="entr" presetSubtype="10" fill="hold" nodeType="withEffect">
                                  <p:stCondLst>
                                    <p:cond delay="1000"/>
                                  </p:stCondLst>
                                  <p:childTnLst>
                                    <p:set>
                                      <p:cBhvr>
                                        <p:cTn id="21" dur="1" fill="hold">
                                          <p:stCondLst>
                                            <p:cond delay="0"/>
                                          </p:stCondLst>
                                        </p:cTn>
                                        <p:tgtEl>
                                          <p:spTgt spid="237">
                                            <p:txEl>
                                              <p:pRg st="4" end="4"/>
                                            </p:txEl>
                                          </p:spTgt>
                                        </p:tgtEl>
                                        <p:attrNameLst>
                                          <p:attrName>style.visibility</p:attrName>
                                        </p:attrNameLst>
                                      </p:cBhvr>
                                      <p:to>
                                        <p:strVal val="visible"/>
                                      </p:to>
                                    </p:set>
                                    <p:animEffect transition="in" filter="randombar(horizontal)">
                                      <p:cBhvr>
                                        <p:cTn id="22" dur="500"/>
                                        <p:tgtEl>
                                          <p:spTgt spid="2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r>
              <a:rPr lang="en-US" sz="2800" dirty="0">
                <a:latin typeface="Roboto Condensed" panose="02000000000000000000" pitchFamily="2" charset="0"/>
                <a:ea typeface="Roboto Condensed" panose="02000000000000000000" pitchFamily="2" charset="0"/>
              </a:rPr>
              <a:t>MỘT SỐ LỖ HỔNG CƠ BẢN</a:t>
            </a:r>
          </a:p>
        </p:txBody>
      </p:sp>
      <p:sp>
        <p:nvSpPr>
          <p:cNvPr id="237" name="Google Shape;237;p16"/>
          <p:cNvSpPr txBox="1">
            <a:spLocks noGrp="1"/>
          </p:cNvSpPr>
          <p:nvPr>
            <p:ph type="body" idx="1"/>
          </p:nvPr>
        </p:nvSpPr>
        <p:spPr>
          <a:xfrm>
            <a:off x="-531159" y="1313343"/>
            <a:ext cx="9534483" cy="3638757"/>
          </a:xfrm>
          <a:prstGeom prst="rect">
            <a:avLst/>
          </a:prstGeom>
        </p:spPr>
        <p:txBody>
          <a:bodyPr spcFirstLastPara="1" wrap="square" lIns="91425" tIns="91425" rIns="91425" bIns="91425" anchor="ctr" anchorCtr="0">
            <a:noAutofit/>
          </a:bodyPr>
          <a:lstStyle/>
          <a:p>
            <a:pPr marL="76200" lvl="0" indent="0">
              <a:spcBef>
                <a:spcPts val="0"/>
              </a:spcBef>
              <a:buNone/>
            </a:pPr>
            <a:r>
              <a:rPr lang="en-US" sz="1600" b="1" dirty="0">
                <a:latin typeface="Roboto Condensed" panose="02000000000000000000" pitchFamily="2" charset="0"/>
                <a:ea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rPr>
              <a:t>Lỗ</a:t>
            </a:r>
            <a:r>
              <a:rPr lang="en-US" sz="1600" b="1" dirty="0">
                <a:latin typeface="Roboto Condensed" panose="02000000000000000000" pitchFamily="2" charset="0"/>
                <a:ea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rPr>
              <a:t>hổng</a:t>
            </a:r>
            <a:r>
              <a:rPr lang="en-US" sz="1600" b="1" dirty="0">
                <a:latin typeface="Roboto Condensed" panose="02000000000000000000" pitchFamily="2" charset="0"/>
                <a:ea typeface="Roboto Condensed" panose="02000000000000000000" pitchFamily="2" charset="0"/>
              </a:rPr>
              <a:t> MS17-010/ CVE-2017-0143</a:t>
            </a:r>
            <a:endParaRPr lang="en-US" sz="1600" b="1" dirty="0"/>
          </a:p>
          <a:p>
            <a:pPr lvl="1">
              <a:lnSpc>
                <a:spcPct val="150000"/>
              </a:lnSpc>
              <a:spcBef>
                <a:spcPts val="0"/>
              </a:spcBef>
              <a:buChar char="▰"/>
            </a:pPr>
            <a:r>
              <a:rPr lang="en-US" sz="1600" dirty="0" err="1">
                <a:latin typeface="Roboto Condensed Light" panose="02000000000000000000" pitchFamily="2" charset="0"/>
                <a:ea typeface="Roboto Condensed Light" panose="02000000000000000000" pitchFamily="2" charset="0"/>
              </a:rPr>
              <a:t>EternalBlue</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là</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lỗ</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hổng</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nhắm</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đến</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dịch</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vụ</a:t>
            </a:r>
            <a:r>
              <a:rPr lang="en-US" sz="1600" dirty="0">
                <a:latin typeface="Roboto Condensed Light" panose="02000000000000000000" pitchFamily="2" charset="0"/>
                <a:ea typeface="Roboto Condensed Light" panose="02000000000000000000" pitchFamily="2" charset="0"/>
              </a:rPr>
              <a:t> SMBv1 </a:t>
            </a:r>
            <a:r>
              <a:rPr lang="en-US" sz="1600" dirty="0" err="1">
                <a:latin typeface="Roboto Condensed Light" panose="02000000000000000000" pitchFamily="2" charset="0"/>
                <a:ea typeface="Roboto Condensed Light" panose="02000000000000000000" pitchFamily="2" charset="0"/>
              </a:rPr>
              <a:t>chạy</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trên</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hệ</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thống</a:t>
            </a:r>
            <a:r>
              <a:rPr lang="en-US" sz="1600" dirty="0">
                <a:latin typeface="Roboto Condensed Light" panose="02000000000000000000" pitchFamily="2" charset="0"/>
                <a:ea typeface="Roboto Condensed Light" panose="02000000000000000000" pitchFamily="2" charset="0"/>
              </a:rPr>
              <a:t> Windows XP </a:t>
            </a:r>
            <a:r>
              <a:rPr lang="en-US" sz="1600" dirty="0" err="1">
                <a:latin typeface="Roboto Condensed Light" panose="02000000000000000000" pitchFamily="2" charset="0"/>
                <a:ea typeface="Roboto Condensed Light" panose="02000000000000000000" pitchFamily="2" charset="0"/>
              </a:rPr>
              <a:t>đến</a:t>
            </a:r>
            <a:r>
              <a:rPr lang="en-US" sz="1600" dirty="0">
                <a:latin typeface="Roboto Condensed Light" panose="02000000000000000000" pitchFamily="2" charset="0"/>
                <a:ea typeface="Roboto Condensed Light" panose="02000000000000000000" pitchFamily="2" charset="0"/>
              </a:rPr>
              <a:t> Windows 10-1607, </a:t>
            </a:r>
            <a:r>
              <a:rPr lang="en-US" sz="1600" dirty="0" err="1">
                <a:latin typeface="Roboto Condensed Light" panose="02000000000000000000" pitchFamily="2" charset="0"/>
                <a:ea typeface="Roboto Condensed Light" panose="02000000000000000000" pitchFamily="2" charset="0"/>
              </a:rPr>
              <a:t>lợi</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dụng</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cơ</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chế</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xử</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lý</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sai</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các</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gói</a:t>
            </a:r>
            <a:r>
              <a:rPr lang="en-US" sz="1600" dirty="0">
                <a:latin typeface="Roboto Condensed Light" panose="02000000000000000000" pitchFamily="2" charset="0"/>
                <a:ea typeface="Roboto Condensed Light" panose="02000000000000000000" pitchFamily="2" charset="0"/>
              </a:rPr>
              <a:t> tin </a:t>
            </a:r>
            <a:r>
              <a:rPr lang="en-US" sz="1600" dirty="0" err="1">
                <a:latin typeface="Roboto Condensed Light" panose="02000000000000000000" pitchFamily="2" charset="0"/>
                <a:ea typeface="Roboto Condensed Light" panose="02000000000000000000" pitchFamily="2" charset="0"/>
              </a:rPr>
              <a:t>bất</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thường</a:t>
            </a:r>
            <a:r>
              <a:rPr lang="en-US" sz="1600" dirty="0">
                <a:latin typeface="Roboto Condensed Light" panose="02000000000000000000" pitchFamily="2" charset="0"/>
                <a:ea typeface="Roboto Condensed Light" panose="02000000000000000000" pitchFamily="2" charset="0"/>
              </a:rPr>
              <a:t>.</a:t>
            </a:r>
          </a:p>
          <a:p>
            <a:pPr marL="533400" lvl="1" indent="0">
              <a:lnSpc>
                <a:spcPct val="150000"/>
              </a:lnSpc>
              <a:spcBef>
                <a:spcPts val="0"/>
              </a:spcBef>
              <a:buNone/>
            </a:pP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Lỗ</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hổng</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cửa</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hậu</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cho</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phép</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điều</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khiển</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từ</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xa</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trên</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máy</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chủ</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FTP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Vsftpd</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v2.3.4</a:t>
            </a:r>
          </a:p>
          <a:p>
            <a:pPr lvl="1">
              <a:lnSpc>
                <a:spcPct val="150000"/>
              </a:lnSpc>
              <a:spcBef>
                <a:spcPts val="0"/>
              </a:spcBef>
              <a:buChar char="▰"/>
            </a:pPr>
            <a:r>
              <a:rPr lang="en-US" sz="1600" dirty="0" err="1">
                <a:latin typeface="Roboto Condensed Light" panose="02000000000000000000" pitchFamily="2" charset="0"/>
                <a:ea typeface="Roboto Condensed Light" panose="02000000000000000000" pitchFamily="2" charset="0"/>
              </a:rPr>
              <a:t>Cửa</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hậu</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trên</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Vsftpd</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được</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kích</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hoạt</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tại</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cổng</a:t>
            </a:r>
            <a:r>
              <a:rPr lang="en-US" sz="1600" dirty="0">
                <a:latin typeface="Roboto Condensed Light" panose="02000000000000000000" pitchFamily="2" charset="0"/>
                <a:ea typeface="Roboto Condensed Light" panose="02000000000000000000" pitchFamily="2" charset="0"/>
              </a:rPr>
              <a:t> 6200 </a:t>
            </a:r>
            <a:r>
              <a:rPr lang="en-US" sz="1600" dirty="0" err="1">
                <a:latin typeface="Roboto Condensed Light" panose="02000000000000000000" pitchFamily="2" charset="0"/>
                <a:ea typeface="Roboto Condensed Light" panose="02000000000000000000" pitchFamily="2" charset="0"/>
              </a:rPr>
              <a:t>khi</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người</a:t>
            </a:r>
            <a:r>
              <a:rPr lang="en-US" sz="1600" dirty="0">
                <a:latin typeface="Roboto Condensed Light" panose="02000000000000000000" pitchFamily="2" charset="0"/>
                <a:ea typeface="Roboto Condensed Light" panose="02000000000000000000" pitchFamily="2" charset="0"/>
              </a:rPr>
              <a:t> dung </a:t>
            </a:r>
            <a:r>
              <a:rPr lang="en-US" sz="1600" dirty="0" err="1">
                <a:latin typeface="Roboto Condensed Light" panose="02000000000000000000" pitchFamily="2" charset="0"/>
                <a:ea typeface="Roboto Condensed Light" panose="02000000000000000000" pitchFamily="2" charset="0"/>
              </a:rPr>
              <a:t>kết</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nối</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gửi</a:t>
            </a:r>
            <a:r>
              <a:rPr lang="en-US" sz="1600" dirty="0">
                <a:latin typeface="Roboto Condensed Light" panose="02000000000000000000" pitchFamily="2" charset="0"/>
                <a:ea typeface="Roboto Condensed Light" panose="02000000000000000000" pitchFamily="2" charset="0"/>
              </a:rPr>
              <a:t> 1 </a:t>
            </a:r>
            <a:r>
              <a:rPr lang="en-US" sz="1600" dirty="0" err="1">
                <a:latin typeface="Roboto Condensed Light" panose="02000000000000000000" pitchFamily="2" charset="0"/>
                <a:ea typeface="Roboto Condensed Light" panose="02000000000000000000" pitchFamily="2" charset="0"/>
              </a:rPr>
              <a:t>chuỗi</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bất</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kỳ</a:t>
            </a:r>
            <a:r>
              <a:rPr lang="en-US" sz="1600" dirty="0">
                <a:latin typeface="Roboto Condensed Light" panose="02000000000000000000" pitchFamily="2" charset="0"/>
                <a:ea typeface="Roboto Condensed Light" panose="02000000000000000000" pitchFamily="2" charset="0"/>
              </a:rPr>
              <a:t> </a:t>
            </a:r>
            <a:r>
              <a:rPr lang="en-US" sz="1600" dirty="0" err="1">
                <a:latin typeface="Roboto Condensed Light" panose="02000000000000000000" pitchFamily="2" charset="0"/>
                <a:ea typeface="Roboto Condensed Light" panose="02000000000000000000" pitchFamily="2" charset="0"/>
              </a:rPr>
              <a:t>làm</a:t>
            </a:r>
            <a:r>
              <a:rPr lang="en-US" sz="1600" dirty="0">
                <a:latin typeface="Roboto Condensed Light" panose="02000000000000000000" pitchFamily="2" charset="0"/>
                <a:ea typeface="Roboto Condensed Light" panose="02000000000000000000" pitchFamily="2" charset="0"/>
              </a:rPr>
              <a:t> username </a:t>
            </a:r>
            <a:r>
              <a:rPr lang="en-US" sz="1600" dirty="0" err="1">
                <a:latin typeface="Roboto Condensed Light" panose="02000000000000000000" pitchFamily="2" charset="0"/>
                <a:ea typeface="Roboto Condensed Light" panose="02000000000000000000" pitchFamily="2" charset="0"/>
              </a:rPr>
              <a:t>và</a:t>
            </a:r>
            <a:r>
              <a:rPr lang="en-US" sz="1600" dirty="0">
                <a:latin typeface="Roboto Condensed Light" panose="02000000000000000000" pitchFamily="2" charset="0"/>
                <a:ea typeface="Roboto Condensed Light" panose="02000000000000000000" pitchFamily="2" charset="0"/>
              </a:rPr>
              <a:t> password </a:t>
            </a:r>
            <a:r>
              <a:rPr lang="en-US" sz="1600" dirty="0" err="1">
                <a:latin typeface="Roboto Condensed Light" panose="02000000000000000000" pitchFamily="2" charset="0"/>
                <a:ea typeface="Roboto Condensed Light" panose="02000000000000000000" pitchFamily="2" charset="0"/>
              </a:rPr>
              <a:t>rỗng</a:t>
            </a:r>
            <a:endParaRPr lang="en-US" sz="1600" dirty="0">
              <a:latin typeface="Roboto Condensed Light" panose="02000000000000000000" pitchFamily="2" charset="0"/>
              <a:ea typeface="Roboto Condensed Light" panose="02000000000000000000" pitchFamily="2" charset="0"/>
            </a:endParaRPr>
          </a:p>
          <a:p>
            <a:pPr marL="533400" lvl="1" indent="0">
              <a:lnSpc>
                <a:spcPct val="150000"/>
              </a:lnSpc>
              <a:spcBef>
                <a:spcPts val="0"/>
              </a:spcBef>
              <a:buNone/>
            </a:pP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Lỗ</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hổng</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bảo</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600" b="1" dirty="0" err="1">
                <a:latin typeface="Roboto Condensed" panose="02000000000000000000" pitchFamily="2" charset="0"/>
                <a:ea typeface="Roboto Condensed" panose="02000000000000000000" pitchFamily="2" charset="0"/>
                <a:cs typeface="Roboto Condensed" panose="02000000000000000000" pitchFamily="2" charset="0"/>
              </a:rPr>
              <a:t>mật</a:t>
            </a:r>
            <a:r>
              <a:rPr lang="en-US" sz="1600" b="1" dirty="0">
                <a:latin typeface="Roboto Condensed" panose="02000000000000000000" pitchFamily="2" charset="0"/>
                <a:ea typeface="Roboto Condensed" panose="02000000000000000000" pitchFamily="2" charset="0"/>
                <a:cs typeface="Roboto Condensed" panose="02000000000000000000" pitchFamily="2" charset="0"/>
              </a:rPr>
              <a:t> SQL Injection</a:t>
            </a:r>
          </a:p>
          <a:p>
            <a:pPr lvl="1">
              <a:lnSpc>
                <a:spcPct val="150000"/>
              </a:lnSpc>
              <a:spcBef>
                <a:spcPts val="0"/>
              </a:spcBef>
              <a:buChar char="▰"/>
            </a:pPr>
            <a:r>
              <a:rPr lang="vi-VN" sz="1600" dirty="0">
                <a:latin typeface="Roboto Condensed Light" panose="02000000000000000000" pitchFamily="2" charset="0"/>
                <a:ea typeface="Roboto Condensed Light" panose="02000000000000000000" pitchFamily="2" charset="0"/>
              </a:rPr>
              <a:t>Tấn công chèn mã SQL là một kỹ thuật cho phép kẻ tấn công chèn mã SQL vào dữ liệu gửi đến máy chủ và cuối cùng được thực hiện trên máy chủ cơ sở dữ liệu của hệ thống nạn nhân</a:t>
            </a:r>
            <a:endParaRPr lang="en-US" sz="1600" dirty="0">
              <a:latin typeface="Roboto Condensed Light" panose="02000000000000000000" pitchFamily="2" charset="0"/>
              <a:ea typeface="Roboto Condensed Light" panose="02000000000000000000" pitchFamily="2" charset="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11419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randombar(horizontal)">
                                      <p:cBhvr>
                                        <p:cTn id="7" dur="500"/>
                                        <p:tgtEl>
                                          <p:spTgt spid="236"/>
                                        </p:tgtEl>
                                      </p:cBhvr>
                                    </p:animEffect>
                                  </p:childTnLst>
                                </p:cTn>
                              </p:par>
                              <p:par>
                                <p:cTn id="8" presetID="14" presetClass="entr" presetSubtype="10" fill="hold" nodeType="withEffect">
                                  <p:stCondLst>
                                    <p:cond delay="1000"/>
                                  </p:stCondLst>
                                  <p:childTnLst>
                                    <p:set>
                                      <p:cBhvr>
                                        <p:cTn id="9" dur="1" fill="hold">
                                          <p:stCondLst>
                                            <p:cond delay="0"/>
                                          </p:stCondLst>
                                        </p:cTn>
                                        <p:tgtEl>
                                          <p:spTgt spid="237">
                                            <p:txEl>
                                              <p:pRg st="0" end="0"/>
                                            </p:txEl>
                                          </p:spTgt>
                                        </p:tgtEl>
                                        <p:attrNameLst>
                                          <p:attrName>style.visibility</p:attrName>
                                        </p:attrNameLst>
                                      </p:cBhvr>
                                      <p:to>
                                        <p:strVal val="visible"/>
                                      </p:to>
                                    </p:set>
                                    <p:animEffect transition="in" filter="randombar(horizontal)">
                                      <p:cBhvr>
                                        <p:cTn id="10" dur="500"/>
                                        <p:tgtEl>
                                          <p:spTgt spid="237">
                                            <p:txEl>
                                              <p:pRg st="0" end="0"/>
                                            </p:txEl>
                                          </p:spTgt>
                                        </p:tgtEl>
                                      </p:cBhvr>
                                    </p:animEffect>
                                  </p:childTnLst>
                                </p:cTn>
                              </p:par>
                              <p:par>
                                <p:cTn id="11" presetID="14" presetClass="entr" presetSubtype="10" fill="hold" nodeType="withEffect">
                                  <p:stCondLst>
                                    <p:cond delay="1000"/>
                                  </p:stCondLst>
                                  <p:childTnLst>
                                    <p:set>
                                      <p:cBhvr>
                                        <p:cTn id="12" dur="1" fill="hold">
                                          <p:stCondLst>
                                            <p:cond delay="0"/>
                                          </p:stCondLst>
                                        </p:cTn>
                                        <p:tgtEl>
                                          <p:spTgt spid="237">
                                            <p:txEl>
                                              <p:pRg st="1" end="1"/>
                                            </p:txEl>
                                          </p:spTgt>
                                        </p:tgtEl>
                                        <p:attrNameLst>
                                          <p:attrName>style.visibility</p:attrName>
                                        </p:attrNameLst>
                                      </p:cBhvr>
                                      <p:to>
                                        <p:strVal val="visible"/>
                                      </p:to>
                                    </p:set>
                                    <p:animEffect transition="in" filter="randombar(horizontal)">
                                      <p:cBhvr>
                                        <p:cTn id="13" dur="500"/>
                                        <p:tgtEl>
                                          <p:spTgt spid="237">
                                            <p:txEl>
                                              <p:pRg st="1" end="1"/>
                                            </p:txEl>
                                          </p:spTgt>
                                        </p:tgtEl>
                                      </p:cBhvr>
                                    </p:animEffect>
                                  </p:childTnLst>
                                </p:cTn>
                              </p:par>
                              <p:par>
                                <p:cTn id="14" presetID="14" presetClass="entr" presetSubtype="10" fill="hold" nodeType="withEffect">
                                  <p:stCondLst>
                                    <p:cond delay="1000"/>
                                  </p:stCondLst>
                                  <p:childTnLst>
                                    <p:set>
                                      <p:cBhvr>
                                        <p:cTn id="15" dur="1" fill="hold">
                                          <p:stCondLst>
                                            <p:cond delay="0"/>
                                          </p:stCondLst>
                                        </p:cTn>
                                        <p:tgtEl>
                                          <p:spTgt spid="237">
                                            <p:txEl>
                                              <p:pRg st="2" end="2"/>
                                            </p:txEl>
                                          </p:spTgt>
                                        </p:tgtEl>
                                        <p:attrNameLst>
                                          <p:attrName>style.visibility</p:attrName>
                                        </p:attrNameLst>
                                      </p:cBhvr>
                                      <p:to>
                                        <p:strVal val="visible"/>
                                      </p:to>
                                    </p:set>
                                    <p:animEffect transition="in" filter="randombar(horizontal)">
                                      <p:cBhvr>
                                        <p:cTn id="16" dur="500"/>
                                        <p:tgtEl>
                                          <p:spTgt spid="237">
                                            <p:txEl>
                                              <p:pRg st="2" end="2"/>
                                            </p:txEl>
                                          </p:spTgt>
                                        </p:tgtEl>
                                      </p:cBhvr>
                                    </p:animEffect>
                                  </p:childTnLst>
                                </p:cTn>
                              </p:par>
                              <p:par>
                                <p:cTn id="17" presetID="14" presetClass="entr" presetSubtype="10" fill="hold" nodeType="withEffect">
                                  <p:stCondLst>
                                    <p:cond delay="1000"/>
                                  </p:stCondLst>
                                  <p:childTnLst>
                                    <p:set>
                                      <p:cBhvr>
                                        <p:cTn id="18" dur="1" fill="hold">
                                          <p:stCondLst>
                                            <p:cond delay="0"/>
                                          </p:stCondLst>
                                        </p:cTn>
                                        <p:tgtEl>
                                          <p:spTgt spid="237">
                                            <p:txEl>
                                              <p:pRg st="3" end="3"/>
                                            </p:txEl>
                                          </p:spTgt>
                                        </p:tgtEl>
                                        <p:attrNameLst>
                                          <p:attrName>style.visibility</p:attrName>
                                        </p:attrNameLst>
                                      </p:cBhvr>
                                      <p:to>
                                        <p:strVal val="visible"/>
                                      </p:to>
                                    </p:set>
                                    <p:animEffect transition="in" filter="randombar(horizontal)">
                                      <p:cBhvr>
                                        <p:cTn id="19" dur="500"/>
                                        <p:tgtEl>
                                          <p:spTgt spid="237">
                                            <p:txEl>
                                              <p:pRg st="3" end="3"/>
                                            </p:txEl>
                                          </p:spTgt>
                                        </p:tgtEl>
                                      </p:cBhvr>
                                    </p:animEffect>
                                  </p:childTnLst>
                                </p:cTn>
                              </p:par>
                              <p:par>
                                <p:cTn id="20" presetID="14" presetClass="entr" presetSubtype="10" fill="hold" nodeType="withEffect">
                                  <p:stCondLst>
                                    <p:cond delay="1000"/>
                                  </p:stCondLst>
                                  <p:childTnLst>
                                    <p:set>
                                      <p:cBhvr>
                                        <p:cTn id="21" dur="1" fill="hold">
                                          <p:stCondLst>
                                            <p:cond delay="0"/>
                                          </p:stCondLst>
                                        </p:cTn>
                                        <p:tgtEl>
                                          <p:spTgt spid="237">
                                            <p:txEl>
                                              <p:pRg st="4" end="4"/>
                                            </p:txEl>
                                          </p:spTgt>
                                        </p:tgtEl>
                                        <p:attrNameLst>
                                          <p:attrName>style.visibility</p:attrName>
                                        </p:attrNameLst>
                                      </p:cBhvr>
                                      <p:to>
                                        <p:strVal val="visible"/>
                                      </p:to>
                                    </p:set>
                                    <p:animEffect transition="in" filter="randombar(horizontal)">
                                      <p:cBhvr>
                                        <p:cTn id="22" dur="500"/>
                                        <p:tgtEl>
                                          <p:spTgt spid="237">
                                            <p:txEl>
                                              <p:pRg st="4" end="4"/>
                                            </p:txEl>
                                          </p:spTgt>
                                        </p:tgtEl>
                                      </p:cBhvr>
                                    </p:animEffect>
                                  </p:childTnLst>
                                </p:cTn>
                              </p:par>
                              <p:par>
                                <p:cTn id="23" presetID="14" presetClass="entr" presetSubtype="10" fill="hold" nodeType="withEffect">
                                  <p:stCondLst>
                                    <p:cond delay="1000"/>
                                  </p:stCondLst>
                                  <p:childTnLst>
                                    <p:set>
                                      <p:cBhvr>
                                        <p:cTn id="24" dur="1" fill="hold">
                                          <p:stCondLst>
                                            <p:cond delay="0"/>
                                          </p:stCondLst>
                                        </p:cTn>
                                        <p:tgtEl>
                                          <p:spTgt spid="237">
                                            <p:txEl>
                                              <p:pRg st="5" end="5"/>
                                            </p:txEl>
                                          </p:spTgt>
                                        </p:tgtEl>
                                        <p:attrNameLst>
                                          <p:attrName>style.visibility</p:attrName>
                                        </p:attrNameLst>
                                      </p:cBhvr>
                                      <p:to>
                                        <p:strVal val="visible"/>
                                      </p:to>
                                    </p:set>
                                    <p:animEffect transition="in" filter="randombar(horizontal)">
                                      <p:cBhvr>
                                        <p:cTn id="25" dur="500"/>
                                        <p:tgtEl>
                                          <p:spTgt spid="23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329124" y="2850777"/>
            <a:ext cx="5641369" cy="1331258"/>
          </a:xfrm>
          <a:prstGeom prst="rect">
            <a:avLst/>
          </a:prstGeom>
        </p:spPr>
        <p:txBody>
          <a:bodyPr spcFirstLastPara="1" wrap="square" lIns="91425" tIns="91425" rIns="91425" bIns="91425" anchor="b" anchorCtr="0">
            <a:noAutofit/>
          </a:bodyPr>
          <a:lstStyle/>
          <a:p>
            <a:pPr lvl="0">
              <a:lnSpc>
                <a:spcPct val="120000"/>
              </a:lnSpc>
              <a:buClr>
                <a:srgbClr val="000000"/>
              </a:buClr>
              <a:buSzTx/>
            </a:pP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Các</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kỹ</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thuật</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và</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công</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cụ</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rà</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quét</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phát</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hiện</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lỗ</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hổng</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phần</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mềm</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24" name="Google Shape;224;p14"/>
          <p:cNvSpPr txBox="1"/>
          <p:nvPr/>
        </p:nvSpPr>
        <p:spPr>
          <a:xfrm>
            <a:off x="329125" y="9542"/>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II.</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70932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randombar(horizontal)">
                                      <p:cBhvr>
                                        <p:cTn id="7" dur="25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vi-VN" dirty="0"/>
              <a:t>KỸ THUẬT FUZZING</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5" name="Google Shape;237;p16">
            <a:extLst>
              <a:ext uri="{FF2B5EF4-FFF2-40B4-BE49-F238E27FC236}">
                <a16:creationId xmlns:a16="http://schemas.microsoft.com/office/drawing/2014/main" id="{667A2DF0-2097-EA74-1CE6-CE6B1C8D4698}"/>
              </a:ext>
            </a:extLst>
          </p:cNvPr>
          <p:cNvSpPr txBox="1">
            <a:spLocks noGrp="1"/>
          </p:cNvSpPr>
          <p:nvPr>
            <p:ph type="body" idx="1"/>
          </p:nvPr>
        </p:nvSpPr>
        <p:spPr>
          <a:xfrm>
            <a:off x="-531159" y="1200267"/>
            <a:ext cx="9534483" cy="4259239"/>
          </a:xfrm>
          <a:prstGeom prst="rect">
            <a:avLst/>
          </a:prstGeom>
        </p:spPr>
        <p:txBody>
          <a:bodyPr spcFirstLastPara="1" wrap="square" lIns="91425" tIns="91425" rIns="91425" bIns="91425" anchor="ctr" anchorCtr="0">
            <a:noAutofit/>
          </a:bodyPr>
          <a:lstStyle/>
          <a:p>
            <a:pPr marL="76200" lvl="0" indent="0">
              <a:spcBef>
                <a:spcPts val="0"/>
              </a:spcBef>
              <a:buNone/>
            </a:pPr>
            <a:r>
              <a:rPr lang="en-US" sz="1600" b="1" dirty="0">
                <a:latin typeface="Roboto Condensed" panose="02000000000000000000" pitchFamily="2" charset="0"/>
                <a:ea typeface="Roboto Condensed" panose="02000000000000000000" pitchFamily="2" charset="0"/>
              </a:rPr>
              <a:t>	</a:t>
            </a:r>
            <a:r>
              <a:rPr lang="vi-VN" b="1" dirty="0">
                <a:latin typeface="Roboto Condensed" panose="02000000000000000000" pitchFamily="2" charset="0"/>
                <a:ea typeface="Roboto Condensed" panose="02000000000000000000" pitchFamily="2" charset="0"/>
              </a:rPr>
              <a:t>Fuzzing là một kỹ thuật phát hiện lỗi phần mềm bằng cách tự động hoặc bán tự động sử 	dụng phương pháp lặp lại thao tác sinh dữ liệu sau đó chuyển cho hệ thống xử lý </a:t>
            </a:r>
            <a:endParaRPr lang="en-US" sz="1600" b="1" dirty="0"/>
          </a:p>
          <a:p>
            <a:pPr marL="533400" lvl="1" indent="0">
              <a:lnSpc>
                <a:spcPct val="150000"/>
              </a:lnSpc>
              <a:spcBef>
                <a:spcPts val="0"/>
              </a:spcBef>
              <a:buClr>
                <a:srgbClr val="C7D3E6"/>
              </a:buClr>
              <a:buSzPts val="2400"/>
              <a:buNone/>
            </a:pPr>
            <a:r>
              <a:rPr lang="vi-VN" sz="1600" b="1" dirty="0"/>
              <a:t>	</a:t>
            </a:r>
            <a:r>
              <a:rPr lang="en-US" b="1" dirty="0">
                <a:solidFill>
                  <a:srgbClr val="263248"/>
                </a:solidFill>
                <a:latin typeface="Roboto Condensed" panose="02000000000000000000" pitchFamily="2" charset="0"/>
                <a:ea typeface="Roboto Condensed" panose="02000000000000000000" pitchFamily="2" charset="0"/>
                <a:cs typeface="Roboto Condensed" panose="02000000000000000000" pitchFamily="2" charset="0"/>
              </a:rPr>
              <a:t>ƯU ĐIỂM:</a:t>
            </a:r>
          </a:p>
          <a:p>
            <a:pPr lvl="1" indent="-381000">
              <a:lnSpc>
                <a:spcPct val="150000"/>
              </a:lnSpc>
              <a:spcBef>
                <a:spcPts val="0"/>
              </a:spcBef>
              <a:buClr>
                <a:srgbClr val="C7D3E6"/>
              </a:buClr>
              <a:buSzPts val="2400"/>
              <a:buFont typeface="Roboto Condensed Light"/>
              <a:buChar char="▰"/>
            </a:pPr>
            <a:r>
              <a:rPr lang="en-US" dirty="0" err="1">
                <a:solidFill>
                  <a:srgbClr val="263248"/>
                </a:solidFill>
              </a:rPr>
              <a:t>Giúp</a:t>
            </a:r>
            <a:r>
              <a:rPr lang="en-US" dirty="0">
                <a:solidFill>
                  <a:srgbClr val="263248"/>
                </a:solidFill>
              </a:rPr>
              <a:t> </a:t>
            </a:r>
            <a:r>
              <a:rPr lang="en-US" dirty="0" err="1">
                <a:solidFill>
                  <a:srgbClr val="263248"/>
                </a:solidFill>
              </a:rPr>
              <a:t>tìm</a:t>
            </a:r>
            <a:r>
              <a:rPr lang="en-US" dirty="0">
                <a:solidFill>
                  <a:srgbClr val="263248"/>
                </a:solidFill>
              </a:rPr>
              <a:t> </a:t>
            </a:r>
            <a:r>
              <a:rPr lang="en-US" dirty="0" err="1">
                <a:solidFill>
                  <a:srgbClr val="263248"/>
                </a:solidFill>
              </a:rPr>
              <a:t>những</a:t>
            </a:r>
            <a:r>
              <a:rPr lang="en-US" dirty="0">
                <a:solidFill>
                  <a:srgbClr val="263248"/>
                </a:solidFill>
              </a:rPr>
              <a:t> </a:t>
            </a:r>
            <a:r>
              <a:rPr lang="en-US" dirty="0" err="1">
                <a:solidFill>
                  <a:srgbClr val="263248"/>
                </a:solidFill>
              </a:rPr>
              <a:t>lỗi</a:t>
            </a:r>
            <a:r>
              <a:rPr lang="en-US" dirty="0">
                <a:solidFill>
                  <a:srgbClr val="263248"/>
                </a:solidFill>
              </a:rPr>
              <a:t> </a:t>
            </a:r>
            <a:r>
              <a:rPr lang="en-US" dirty="0" err="1">
                <a:solidFill>
                  <a:srgbClr val="263248"/>
                </a:solidFill>
              </a:rPr>
              <a:t>nghiêm</a:t>
            </a:r>
            <a:r>
              <a:rPr lang="en-US" dirty="0">
                <a:solidFill>
                  <a:srgbClr val="263248"/>
                </a:solidFill>
              </a:rPr>
              <a:t> </a:t>
            </a:r>
            <a:r>
              <a:rPr lang="en-US" dirty="0" err="1">
                <a:solidFill>
                  <a:srgbClr val="263248"/>
                </a:solidFill>
              </a:rPr>
              <a:t>trọng</a:t>
            </a:r>
            <a:r>
              <a:rPr lang="en-US" dirty="0">
                <a:solidFill>
                  <a:srgbClr val="263248"/>
                </a:solidFill>
              </a:rPr>
              <a:t> </a:t>
            </a:r>
            <a:r>
              <a:rPr lang="en-US" dirty="0" err="1">
                <a:solidFill>
                  <a:srgbClr val="263248"/>
                </a:solidFill>
              </a:rPr>
              <a:t>và</a:t>
            </a:r>
            <a:r>
              <a:rPr lang="en-US" dirty="0">
                <a:solidFill>
                  <a:srgbClr val="263248"/>
                </a:solidFill>
              </a:rPr>
              <a:t> </a:t>
            </a:r>
            <a:r>
              <a:rPr lang="en-US" dirty="0" err="1">
                <a:solidFill>
                  <a:srgbClr val="263248"/>
                </a:solidFill>
              </a:rPr>
              <a:t>hầu</a:t>
            </a:r>
            <a:r>
              <a:rPr lang="en-US" dirty="0">
                <a:solidFill>
                  <a:srgbClr val="263248"/>
                </a:solidFill>
              </a:rPr>
              <a:t> </a:t>
            </a:r>
            <a:r>
              <a:rPr lang="en-US" dirty="0" err="1">
                <a:solidFill>
                  <a:srgbClr val="263248"/>
                </a:solidFill>
              </a:rPr>
              <a:t>hết</a:t>
            </a:r>
            <a:r>
              <a:rPr lang="en-US" dirty="0">
                <a:solidFill>
                  <a:srgbClr val="263248"/>
                </a:solidFill>
              </a:rPr>
              <a:t> </a:t>
            </a:r>
            <a:r>
              <a:rPr lang="en-US" dirty="0" err="1">
                <a:solidFill>
                  <a:srgbClr val="263248"/>
                </a:solidFill>
              </a:rPr>
              <a:t>là</a:t>
            </a:r>
            <a:r>
              <a:rPr lang="en-US" dirty="0">
                <a:solidFill>
                  <a:srgbClr val="263248"/>
                </a:solidFill>
              </a:rPr>
              <a:t> </a:t>
            </a:r>
            <a:r>
              <a:rPr lang="en-US" dirty="0" err="1">
                <a:solidFill>
                  <a:srgbClr val="263248"/>
                </a:solidFill>
              </a:rPr>
              <a:t>lỗi</a:t>
            </a:r>
            <a:r>
              <a:rPr lang="en-US" dirty="0">
                <a:solidFill>
                  <a:srgbClr val="263248"/>
                </a:solidFill>
              </a:rPr>
              <a:t> </a:t>
            </a:r>
            <a:r>
              <a:rPr lang="en-US" dirty="0" err="1">
                <a:solidFill>
                  <a:srgbClr val="263248"/>
                </a:solidFill>
              </a:rPr>
              <a:t>mà</a:t>
            </a:r>
            <a:r>
              <a:rPr lang="en-US" dirty="0">
                <a:solidFill>
                  <a:srgbClr val="263248"/>
                </a:solidFill>
              </a:rPr>
              <a:t> tin </a:t>
            </a:r>
            <a:r>
              <a:rPr lang="en-US" dirty="0" err="1">
                <a:solidFill>
                  <a:srgbClr val="263248"/>
                </a:solidFill>
              </a:rPr>
              <a:t>tặc</a:t>
            </a:r>
            <a:r>
              <a:rPr lang="en-US" dirty="0">
                <a:solidFill>
                  <a:srgbClr val="263248"/>
                </a:solidFill>
              </a:rPr>
              <a:t> hay </a:t>
            </a:r>
            <a:r>
              <a:rPr lang="en-US" dirty="0" err="1">
                <a:solidFill>
                  <a:srgbClr val="263248"/>
                </a:solidFill>
              </a:rPr>
              <a:t>sử</a:t>
            </a:r>
            <a:r>
              <a:rPr lang="en-US" dirty="0">
                <a:solidFill>
                  <a:srgbClr val="263248"/>
                </a:solidFill>
              </a:rPr>
              <a:t> </a:t>
            </a:r>
            <a:r>
              <a:rPr lang="en-US" dirty="0" err="1">
                <a:solidFill>
                  <a:srgbClr val="263248"/>
                </a:solidFill>
              </a:rPr>
              <a:t>dụng</a:t>
            </a:r>
            <a:r>
              <a:rPr lang="en-US" dirty="0">
                <a:solidFill>
                  <a:srgbClr val="263248"/>
                </a:solidFill>
              </a:rPr>
              <a:t> </a:t>
            </a:r>
            <a:r>
              <a:rPr lang="en-US" dirty="0" err="1">
                <a:solidFill>
                  <a:srgbClr val="263248"/>
                </a:solidFill>
              </a:rPr>
              <a:t>làm</a:t>
            </a:r>
            <a:r>
              <a:rPr lang="en-US" dirty="0">
                <a:solidFill>
                  <a:srgbClr val="263248"/>
                </a:solidFill>
              </a:rPr>
              <a:t> </a:t>
            </a:r>
            <a:r>
              <a:rPr lang="en-US" dirty="0" err="1">
                <a:solidFill>
                  <a:srgbClr val="263248"/>
                </a:solidFill>
              </a:rPr>
              <a:t>chương</a:t>
            </a:r>
            <a:r>
              <a:rPr lang="en-US" dirty="0">
                <a:solidFill>
                  <a:srgbClr val="263248"/>
                </a:solidFill>
              </a:rPr>
              <a:t> </a:t>
            </a:r>
            <a:r>
              <a:rPr lang="en-US" dirty="0" err="1">
                <a:solidFill>
                  <a:srgbClr val="263248"/>
                </a:solidFill>
              </a:rPr>
              <a:t>trình</a:t>
            </a:r>
            <a:r>
              <a:rPr lang="en-US" dirty="0">
                <a:solidFill>
                  <a:srgbClr val="263248"/>
                </a:solidFill>
              </a:rPr>
              <a:t> </a:t>
            </a:r>
            <a:r>
              <a:rPr lang="en-US" dirty="0" err="1">
                <a:solidFill>
                  <a:srgbClr val="263248"/>
                </a:solidFill>
              </a:rPr>
              <a:t>dừng</a:t>
            </a:r>
            <a:r>
              <a:rPr lang="en-US" dirty="0">
                <a:solidFill>
                  <a:srgbClr val="263248"/>
                </a:solidFill>
              </a:rPr>
              <a:t>, </a:t>
            </a:r>
            <a:r>
              <a:rPr lang="en-US" dirty="0" err="1">
                <a:solidFill>
                  <a:srgbClr val="263248"/>
                </a:solidFill>
              </a:rPr>
              <a:t>rò</a:t>
            </a:r>
            <a:r>
              <a:rPr lang="en-US" dirty="0">
                <a:solidFill>
                  <a:srgbClr val="263248"/>
                </a:solidFill>
              </a:rPr>
              <a:t> </a:t>
            </a:r>
            <a:r>
              <a:rPr lang="en-US" dirty="0" err="1">
                <a:solidFill>
                  <a:srgbClr val="263248"/>
                </a:solidFill>
              </a:rPr>
              <a:t>rỉ</a:t>
            </a:r>
            <a:r>
              <a:rPr lang="en-US" dirty="0">
                <a:solidFill>
                  <a:srgbClr val="263248"/>
                </a:solidFill>
              </a:rPr>
              <a:t> </a:t>
            </a:r>
            <a:r>
              <a:rPr lang="en-US" dirty="0" err="1">
                <a:solidFill>
                  <a:srgbClr val="263248"/>
                </a:solidFill>
              </a:rPr>
              <a:t>bộ</a:t>
            </a:r>
            <a:r>
              <a:rPr lang="en-US" dirty="0">
                <a:solidFill>
                  <a:srgbClr val="263248"/>
                </a:solidFill>
              </a:rPr>
              <a:t> </a:t>
            </a:r>
            <a:r>
              <a:rPr lang="en-US" dirty="0" err="1">
                <a:solidFill>
                  <a:srgbClr val="263248"/>
                </a:solidFill>
              </a:rPr>
              <a:t>nhớ</a:t>
            </a:r>
            <a:r>
              <a:rPr lang="en-US" dirty="0">
                <a:solidFill>
                  <a:srgbClr val="263248"/>
                </a:solidFill>
              </a:rPr>
              <a:t>, </a:t>
            </a:r>
            <a:r>
              <a:rPr lang="en-US" dirty="0" err="1">
                <a:solidFill>
                  <a:srgbClr val="263248"/>
                </a:solidFill>
              </a:rPr>
              <a:t>các</a:t>
            </a:r>
            <a:r>
              <a:rPr lang="en-US" dirty="0">
                <a:solidFill>
                  <a:srgbClr val="263248"/>
                </a:solidFill>
              </a:rPr>
              <a:t> </a:t>
            </a:r>
            <a:r>
              <a:rPr lang="en-US" dirty="0" err="1">
                <a:solidFill>
                  <a:srgbClr val="263248"/>
                </a:solidFill>
              </a:rPr>
              <a:t>ngoại</a:t>
            </a:r>
            <a:r>
              <a:rPr lang="en-US" dirty="0">
                <a:solidFill>
                  <a:srgbClr val="263248"/>
                </a:solidFill>
              </a:rPr>
              <a:t> </a:t>
            </a:r>
            <a:r>
              <a:rPr lang="en-US" dirty="0" err="1">
                <a:solidFill>
                  <a:srgbClr val="263248"/>
                </a:solidFill>
              </a:rPr>
              <a:t>lẹ</a:t>
            </a:r>
            <a:r>
              <a:rPr lang="en-US" dirty="0">
                <a:solidFill>
                  <a:srgbClr val="263248"/>
                </a:solidFill>
              </a:rPr>
              <a:t> </a:t>
            </a:r>
            <a:r>
              <a:rPr lang="en-US" dirty="0" err="1">
                <a:solidFill>
                  <a:srgbClr val="263248"/>
                </a:solidFill>
              </a:rPr>
              <a:t>chưa</a:t>
            </a:r>
            <a:r>
              <a:rPr lang="en-US" dirty="0">
                <a:solidFill>
                  <a:srgbClr val="263248"/>
                </a:solidFill>
              </a:rPr>
              <a:t> </a:t>
            </a:r>
            <a:r>
              <a:rPr lang="en-US" dirty="0" err="1">
                <a:solidFill>
                  <a:srgbClr val="263248"/>
                </a:solidFill>
              </a:rPr>
              <a:t>được</a:t>
            </a:r>
            <a:r>
              <a:rPr lang="en-US" dirty="0">
                <a:solidFill>
                  <a:srgbClr val="263248"/>
                </a:solidFill>
              </a:rPr>
              <a:t> </a:t>
            </a:r>
            <a:r>
              <a:rPr lang="en-US" dirty="0" err="1">
                <a:solidFill>
                  <a:srgbClr val="263248"/>
                </a:solidFill>
              </a:rPr>
              <a:t>kiểm</a:t>
            </a:r>
            <a:r>
              <a:rPr lang="en-US" dirty="0">
                <a:solidFill>
                  <a:srgbClr val="263248"/>
                </a:solidFill>
              </a:rPr>
              <a:t> </a:t>
            </a:r>
            <a:r>
              <a:rPr lang="en-US" dirty="0" err="1">
                <a:solidFill>
                  <a:srgbClr val="263248"/>
                </a:solidFill>
              </a:rPr>
              <a:t>soát</a:t>
            </a:r>
            <a:r>
              <a:rPr lang="en-US" dirty="0">
                <a:solidFill>
                  <a:srgbClr val="263248"/>
                </a:solidFill>
              </a:rPr>
              <a:t>,… </a:t>
            </a:r>
            <a:r>
              <a:rPr lang="en-US" dirty="0" err="1">
                <a:solidFill>
                  <a:srgbClr val="263248"/>
                </a:solidFill>
              </a:rPr>
              <a:t>một</a:t>
            </a:r>
            <a:r>
              <a:rPr lang="en-US" dirty="0">
                <a:solidFill>
                  <a:srgbClr val="263248"/>
                </a:solidFill>
              </a:rPr>
              <a:t> </a:t>
            </a:r>
            <a:r>
              <a:rPr lang="en-US" dirty="0" err="1">
                <a:solidFill>
                  <a:srgbClr val="263248"/>
                </a:solidFill>
              </a:rPr>
              <a:t>cách</a:t>
            </a:r>
            <a:r>
              <a:rPr lang="en-US" dirty="0">
                <a:solidFill>
                  <a:srgbClr val="263248"/>
                </a:solidFill>
              </a:rPr>
              <a:t> </a:t>
            </a:r>
            <a:r>
              <a:rPr lang="en-US" dirty="0" err="1">
                <a:solidFill>
                  <a:srgbClr val="263248"/>
                </a:solidFill>
              </a:rPr>
              <a:t>hiệu</a:t>
            </a:r>
            <a:r>
              <a:rPr lang="en-US" dirty="0">
                <a:solidFill>
                  <a:srgbClr val="263248"/>
                </a:solidFill>
              </a:rPr>
              <a:t> </a:t>
            </a:r>
            <a:r>
              <a:rPr lang="en-US" dirty="0" err="1">
                <a:solidFill>
                  <a:srgbClr val="263248"/>
                </a:solidFill>
              </a:rPr>
              <a:t>quả</a:t>
            </a:r>
            <a:endParaRPr lang="en-US" dirty="0">
              <a:solidFill>
                <a:srgbClr val="263248"/>
              </a:solidFill>
            </a:endParaRPr>
          </a:p>
          <a:p>
            <a:pPr marL="533400" lvl="1" indent="0">
              <a:lnSpc>
                <a:spcPct val="150000"/>
              </a:lnSpc>
              <a:spcBef>
                <a:spcPts val="0"/>
              </a:spcBef>
              <a:buClr>
                <a:srgbClr val="C7D3E6"/>
              </a:buClr>
              <a:buSzPts val="2400"/>
              <a:buNone/>
            </a:pPr>
            <a:r>
              <a:rPr lang="en-US" b="1" dirty="0">
                <a:solidFill>
                  <a:srgbClr val="263248"/>
                </a:solidFill>
              </a:rPr>
              <a:t>	</a:t>
            </a:r>
            <a:r>
              <a:rPr lang="en-US" b="1" dirty="0">
                <a:solidFill>
                  <a:srgbClr val="263248"/>
                </a:solidFill>
                <a:latin typeface="Roboto Condensed" panose="02000000000000000000" pitchFamily="2" charset="0"/>
                <a:ea typeface="Roboto Condensed" panose="02000000000000000000" pitchFamily="2" charset="0"/>
                <a:cs typeface="Roboto Condensed" panose="02000000000000000000" pitchFamily="2" charset="0"/>
              </a:rPr>
              <a:t>NHƯỢC ĐIỂM:</a:t>
            </a:r>
          </a:p>
          <a:p>
            <a:pPr lvl="1" indent="-381000">
              <a:lnSpc>
                <a:spcPct val="150000"/>
              </a:lnSpc>
              <a:spcBef>
                <a:spcPts val="0"/>
              </a:spcBef>
              <a:buClr>
                <a:srgbClr val="C7D3E6"/>
              </a:buClr>
              <a:buSzPts val="2400"/>
              <a:buFont typeface="Roboto Condensed Light"/>
              <a:buChar char="▰"/>
            </a:pPr>
            <a:r>
              <a:rPr lang="en-US" dirty="0" err="1">
                <a:solidFill>
                  <a:srgbClr val="263248"/>
                </a:solidFill>
              </a:rPr>
              <a:t>Không</a:t>
            </a:r>
            <a:r>
              <a:rPr lang="en-US" dirty="0">
                <a:solidFill>
                  <a:srgbClr val="263248"/>
                </a:solidFill>
              </a:rPr>
              <a:t> </a:t>
            </a:r>
            <a:r>
              <a:rPr lang="en-US" dirty="0" err="1">
                <a:solidFill>
                  <a:srgbClr val="263248"/>
                </a:solidFill>
              </a:rPr>
              <a:t>thể</a:t>
            </a:r>
            <a:r>
              <a:rPr lang="en-US" dirty="0">
                <a:solidFill>
                  <a:srgbClr val="263248"/>
                </a:solidFill>
              </a:rPr>
              <a:t> </a:t>
            </a:r>
            <a:r>
              <a:rPr lang="en-US" dirty="0" err="1">
                <a:solidFill>
                  <a:srgbClr val="263248"/>
                </a:solidFill>
              </a:rPr>
              <a:t>xử</a:t>
            </a:r>
            <a:r>
              <a:rPr lang="en-US" dirty="0">
                <a:solidFill>
                  <a:srgbClr val="263248"/>
                </a:solidFill>
              </a:rPr>
              <a:t> </a:t>
            </a:r>
            <a:r>
              <a:rPr lang="en-US" dirty="0" err="1">
                <a:solidFill>
                  <a:srgbClr val="263248"/>
                </a:solidFill>
              </a:rPr>
              <a:t>lý</a:t>
            </a:r>
            <a:r>
              <a:rPr lang="en-US" dirty="0">
                <a:solidFill>
                  <a:srgbClr val="263248"/>
                </a:solidFill>
              </a:rPr>
              <a:t> </a:t>
            </a:r>
            <a:r>
              <a:rPr lang="en-US" dirty="0" err="1">
                <a:solidFill>
                  <a:srgbClr val="263248"/>
                </a:solidFill>
              </a:rPr>
              <a:t>hết</a:t>
            </a:r>
            <a:r>
              <a:rPr lang="en-US" dirty="0">
                <a:solidFill>
                  <a:srgbClr val="263248"/>
                </a:solidFill>
              </a:rPr>
              <a:t> </a:t>
            </a:r>
            <a:r>
              <a:rPr lang="en-US" dirty="0" err="1">
                <a:solidFill>
                  <a:srgbClr val="263248"/>
                </a:solidFill>
              </a:rPr>
              <a:t>được</a:t>
            </a:r>
            <a:r>
              <a:rPr lang="en-US" dirty="0">
                <a:solidFill>
                  <a:srgbClr val="263248"/>
                </a:solidFill>
              </a:rPr>
              <a:t> </a:t>
            </a:r>
            <a:r>
              <a:rPr lang="en-US" dirty="0" err="1">
                <a:solidFill>
                  <a:srgbClr val="263248"/>
                </a:solidFill>
              </a:rPr>
              <a:t>các</a:t>
            </a:r>
            <a:r>
              <a:rPr lang="en-US" dirty="0">
                <a:solidFill>
                  <a:srgbClr val="263248"/>
                </a:solidFill>
              </a:rPr>
              <a:t> </a:t>
            </a:r>
            <a:r>
              <a:rPr lang="en-US" dirty="0" err="1">
                <a:solidFill>
                  <a:srgbClr val="263248"/>
                </a:solidFill>
              </a:rPr>
              <a:t>mối</a:t>
            </a:r>
            <a:r>
              <a:rPr lang="en-US" dirty="0">
                <a:solidFill>
                  <a:srgbClr val="263248"/>
                </a:solidFill>
              </a:rPr>
              <a:t> </a:t>
            </a:r>
            <a:r>
              <a:rPr lang="en-US" dirty="0" err="1">
                <a:solidFill>
                  <a:srgbClr val="263248"/>
                </a:solidFill>
              </a:rPr>
              <a:t>đe</a:t>
            </a:r>
            <a:r>
              <a:rPr lang="en-US" dirty="0">
                <a:solidFill>
                  <a:srgbClr val="263248"/>
                </a:solidFill>
              </a:rPr>
              <a:t> </a:t>
            </a:r>
            <a:r>
              <a:rPr lang="en-US" dirty="0" err="1">
                <a:solidFill>
                  <a:srgbClr val="263248"/>
                </a:solidFill>
              </a:rPr>
              <a:t>dọa</a:t>
            </a:r>
            <a:r>
              <a:rPr lang="en-US" dirty="0">
                <a:solidFill>
                  <a:srgbClr val="263248"/>
                </a:solidFill>
              </a:rPr>
              <a:t> an </a:t>
            </a:r>
            <a:r>
              <a:rPr lang="en-US" dirty="0" err="1">
                <a:solidFill>
                  <a:srgbClr val="263248"/>
                </a:solidFill>
              </a:rPr>
              <a:t>ninh</a:t>
            </a:r>
            <a:r>
              <a:rPr lang="en-US" dirty="0">
                <a:solidFill>
                  <a:srgbClr val="263248"/>
                </a:solidFill>
              </a:rPr>
              <a:t> </a:t>
            </a:r>
            <a:r>
              <a:rPr lang="en-US" dirty="0" err="1">
                <a:solidFill>
                  <a:srgbClr val="263248"/>
                </a:solidFill>
              </a:rPr>
              <a:t>tổng</a:t>
            </a:r>
            <a:r>
              <a:rPr lang="en-US" dirty="0">
                <a:solidFill>
                  <a:srgbClr val="263248"/>
                </a:solidFill>
              </a:rPr>
              <a:t> </a:t>
            </a:r>
            <a:r>
              <a:rPr lang="en-US" dirty="0" err="1">
                <a:solidFill>
                  <a:srgbClr val="263248"/>
                </a:solidFill>
              </a:rPr>
              <a:t>thể</a:t>
            </a:r>
            <a:r>
              <a:rPr lang="en-US" dirty="0">
                <a:solidFill>
                  <a:srgbClr val="263248"/>
                </a:solidFill>
              </a:rPr>
              <a:t> hay </a:t>
            </a:r>
            <a:r>
              <a:rPr lang="en-US" dirty="0" err="1">
                <a:solidFill>
                  <a:srgbClr val="263248"/>
                </a:solidFill>
              </a:rPr>
              <a:t>kém</a:t>
            </a:r>
            <a:r>
              <a:rPr lang="en-US" dirty="0">
                <a:solidFill>
                  <a:srgbClr val="263248"/>
                </a:solidFill>
              </a:rPr>
              <a:t> </a:t>
            </a:r>
            <a:r>
              <a:rPr lang="en-US" dirty="0" err="1">
                <a:solidFill>
                  <a:srgbClr val="263248"/>
                </a:solidFill>
              </a:rPr>
              <a:t>hiệu</a:t>
            </a:r>
            <a:r>
              <a:rPr lang="en-US" dirty="0">
                <a:solidFill>
                  <a:srgbClr val="263248"/>
                </a:solidFill>
              </a:rPr>
              <a:t> </a:t>
            </a:r>
            <a:r>
              <a:rPr lang="en-US" dirty="0" err="1">
                <a:solidFill>
                  <a:srgbClr val="263248"/>
                </a:solidFill>
              </a:rPr>
              <a:t>quả</a:t>
            </a:r>
            <a:r>
              <a:rPr lang="en-US" dirty="0">
                <a:solidFill>
                  <a:srgbClr val="263248"/>
                </a:solidFill>
              </a:rPr>
              <a:t> </a:t>
            </a:r>
            <a:r>
              <a:rPr lang="en-US" dirty="0" err="1">
                <a:solidFill>
                  <a:srgbClr val="263248"/>
                </a:solidFill>
              </a:rPr>
              <a:t>với</a:t>
            </a:r>
            <a:r>
              <a:rPr lang="en-US" dirty="0">
                <a:solidFill>
                  <a:srgbClr val="263248"/>
                </a:solidFill>
              </a:rPr>
              <a:t> </a:t>
            </a:r>
            <a:r>
              <a:rPr lang="en-US" dirty="0" err="1">
                <a:solidFill>
                  <a:srgbClr val="263248"/>
                </a:solidFill>
              </a:rPr>
              <a:t>một</a:t>
            </a:r>
            <a:r>
              <a:rPr lang="en-US" dirty="0">
                <a:solidFill>
                  <a:srgbClr val="263248"/>
                </a:solidFill>
              </a:rPr>
              <a:t> </a:t>
            </a:r>
            <a:r>
              <a:rPr lang="en-US" dirty="0" err="1">
                <a:solidFill>
                  <a:srgbClr val="263248"/>
                </a:solidFill>
              </a:rPr>
              <a:t>số</a:t>
            </a:r>
            <a:r>
              <a:rPr lang="en-US" dirty="0">
                <a:solidFill>
                  <a:srgbClr val="263248"/>
                </a:solidFill>
              </a:rPr>
              <a:t> </a:t>
            </a:r>
            <a:r>
              <a:rPr lang="en-US" dirty="0" err="1">
                <a:solidFill>
                  <a:srgbClr val="263248"/>
                </a:solidFill>
              </a:rPr>
              <a:t>lỗi</a:t>
            </a:r>
            <a:r>
              <a:rPr lang="en-US" dirty="0">
                <a:solidFill>
                  <a:srgbClr val="263248"/>
                </a:solidFill>
              </a:rPr>
              <a:t> </a:t>
            </a:r>
            <a:r>
              <a:rPr lang="en-US" dirty="0" err="1">
                <a:solidFill>
                  <a:srgbClr val="263248"/>
                </a:solidFill>
              </a:rPr>
              <a:t>không</a:t>
            </a:r>
            <a:r>
              <a:rPr lang="en-US" dirty="0">
                <a:solidFill>
                  <a:srgbClr val="263248"/>
                </a:solidFill>
              </a:rPr>
              <a:t> </a:t>
            </a:r>
            <a:r>
              <a:rPr lang="en-US" dirty="0" err="1">
                <a:solidFill>
                  <a:srgbClr val="263248"/>
                </a:solidFill>
              </a:rPr>
              <a:t>gây</a:t>
            </a:r>
            <a:r>
              <a:rPr lang="en-US" dirty="0">
                <a:solidFill>
                  <a:srgbClr val="263248"/>
                </a:solidFill>
              </a:rPr>
              <a:t> </a:t>
            </a:r>
            <a:r>
              <a:rPr lang="en-US" dirty="0" err="1">
                <a:solidFill>
                  <a:srgbClr val="263248"/>
                </a:solidFill>
              </a:rPr>
              <a:t>treo</a:t>
            </a:r>
            <a:r>
              <a:rPr lang="en-US" dirty="0">
                <a:solidFill>
                  <a:srgbClr val="263248"/>
                </a:solidFill>
              </a:rPr>
              <a:t> </a:t>
            </a:r>
            <a:r>
              <a:rPr lang="en-US" dirty="0" err="1">
                <a:solidFill>
                  <a:srgbClr val="263248"/>
                </a:solidFill>
              </a:rPr>
              <a:t>chương</a:t>
            </a:r>
            <a:r>
              <a:rPr lang="en-US" dirty="0">
                <a:solidFill>
                  <a:srgbClr val="263248"/>
                </a:solidFill>
              </a:rPr>
              <a:t> </a:t>
            </a:r>
            <a:r>
              <a:rPr lang="en-US" dirty="0" err="1">
                <a:solidFill>
                  <a:srgbClr val="263248"/>
                </a:solidFill>
              </a:rPr>
              <a:t>trình</a:t>
            </a:r>
            <a:endParaRPr lang="en-US" dirty="0">
              <a:solidFill>
                <a:srgbClr val="263248"/>
              </a:solidFill>
            </a:endParaRPr>
          </a:p>
          <a:p>
            <a:pPr marL="571500" lvl="1" indent="0">
              <a:lnSpc>
                <a:spcPct val="150000"/>
              </a:lnSpc>
              <a:spcBef>
                <a:spcPts val="0"/>
              </a:spcBef>
              <a:buNone/>
            </a:pPr>
            <a:endParaRPr lang="en-US" sz="1600" b="1" dirty="0"/>
          </a:p>
        </p:txBody>
      </p:sp>
      <p:grpSp>
        <p:nvGrpSpPr>
          <p:cNvPr id="2" name="Google Shape;344;p23">
            <a:extLst>
              <a:ext uri="{FF2B5EF4-FFF2-40B4-BE49-F238E27FC236}">
                <a16:creationId xmlns:a16="http://schemas.microsoft.com/office/drawing/2014/main" id="{630E3463-EFB6-AFBE-12C6-299081CBB721}"/>
              </a:ext>
            </a:extLst>
          </p:cNvPr>
          <p:cNvGrpSpPr/>
          <p:nvPr/>
        </p:nvGrpSpPr>
        <p:grpSpPr>
          <a:xfrm>
            <a:off x="307844" y="634299"/>
            <a:ext cx="318264" cy="282756"/>
            <a:chOff x="5292575" y="3681900"/>
            <a:chExt cx="420150" cy="373275"/>
          </a:xfrm>
        </p:grpSpPr>
        <p:sp>
          <p:nvSpPr>
            <p:cNvPr id="3" name="Google Shape;345;p23">
              <a:extLst>
                <a:ext uri="{FF2B5EF4-FFF2-40B4-BE49-F238E27FC236}">
                  <a16:creationId xmlns:a16="http://schemas.microsoft.com/office/drawing/2014/main" id="{212EE24F-CD1C-2D42-DB99-E56E0ACBD0DF}"/>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46;p23">
              <a:extLst>
                <a:ext uri="{FF2B5EF4-FFF2-40B4-BE49-F238E27FC236}">
                  <a16:creationId xmlns:a16="http://schemas.microsoft.com/office/drawing/2014/main" id="{ED28F8E6-D2F9-7431-20E3-A2DF196DF220}"/>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47;p23">
              <a:extLst>
                <a:ext uri="{FF2B5EF4-FFF2-40B4-BE49-F238E27FC236}">
                  <a16:creationId xmlns:a16="http://schemas.microsoft.com/office/drawing/2014/main" id="{65C9C460-28C1-ED7B-A7CD-5271C93ED35D}"/>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8;p23">
              <a:extLst>
                <a:ext uri="{FF2B5EF4-FFF2-40B4-BE49-F238E27FC236}">
                  <a16:creationId xmlns:a16="http://schemas.microsoft.com/office/drawing/2014/main" id="{6506B269-F16F-73F2-6F86-6099F3E11761}"/>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49;p23">
              <a:extLst>
                <a:ext uri="{FF2B5EF4-FFF2-40B4-BE49-F238E27FC236}">
                  <a16:creationId xmlns:a16="http://schemas.microsoft.com/office/drawing/2014/main" id="{B068800E-F24C-E8AA-D690-69594AB65977}"/>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0;p23">
              <a:extLst>
                <a:ext uri="{FF2B5EF4-FFF2-40B4-BE49-F238E27FC236}">
                  <a16:creationId xmlns:a16="http://schemas.microsoft.com/office/drawing/2014/main" id="{054E33DE-3460-A1C6-216C-6BD0F8E27669}"/>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1;p23">
              <a:extLst>
                <a:ext uri="{FF2B5EF4-FFF2-40B4-BE49-F238E27FC236}">
                  <a16:creationId xmlns:a16="http://schemas.microsoft.com/office/drawing/2014/main" id="{D85B782C-07B2-A5B6-1B21-56D97EFE2555}"/>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593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barn(inVertical)">
                                      <p:cBhvr>
                                        <p:cTn id="7" dur="250"/>
                                        <p:tgtEl>
                                          <p:spTgt spid="283"/>
                                        </p:tgtEl>
                                      </p:cBhvr>
                                    </p:animEffect>
                                  </p:childTnLst>
                                </p:cTn>
                              </p:par>
                              <p:par>
                                <p:cTn id="8" presetID="14" presetClass="entr" presetSubtype="10" fill="hold"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0" dur="500"/>
                                        <p:tgtEl>
                                          <p:spTgt spid="5">
                                            <p:txEl>
                                              <p:pRg st="0" end="0"/>
                                            </p:txEl>
                                          </p:spTgt>
                                        </p:tgtEl>
                                      </p:cBhvr>
                                    </p:animEffect>
                                  </p:childTnLst>
                                </p:cTn>
                              </p:par>
                              <p:par>
                                <p:cTn id="11" presetID="14" presetClass="entr" presetSubtype="10" fill="hold" nodeType="withEffect">
                                  <p:stCondLst>
                                    <p:cond delay="100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3" dur="500"/>
                                        <p:tgtEl>
                                          <p:spTgt spid="5">
                                            <p:txEl>
                                              <p:pRg st="1" end="1"/>
                                            </p:txEl>
                                          </p:spTgt>
                                        </p:tgtEl>
                                      </p:cBhvr>
                                    </p:animEffect>
                                  </p:childTnLst>
                                </p:cTn>
                              </p:par>
                              <p:par>
                                <p:cTn id="14" presetID="14" presetClass="entr" presetSubtype="10" fill="hold" nodeType="withEffect">
                                  <p:stCondLst>
                                    <p:cond delay="100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6" dur="500"/>
                                        <p:tgtEl>
                                          <p:spTgt spid="5">
                                            <p:txEl>
                                              <p:pRg st="2" end="2"/>
                                            </p:txEl>
                                          </p:spTgt>
                                        </p:tgtEl>
                                      </p:cBhvr>
                                    </p:animEffect>
                                  </p:childTnLst>
                                </p:cTn>
                              </p:par>
                              <p:par>
                                <p:cTn id="17" presetID="14" presetClass="entr" presetSubtype="10" fill="hold" nodeType="withEffect">
                                  <p:stCondLst>
                                    <p:cond delay="100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9" dur="500"/>
                                        <p:tgtEl>
                                          <p:spTgt spid="5">
                                            <p:txEl>
                                              <p:pRg st="3" end="3"/>
                                            </p:txEl>
                                          </p:spTgt>
                                        </p:tgtEl>
                                      </p:cBhvr>
                                    </p:animEffect>
                                  </p:childTnLst>
                                </p:cTn>
                              </p:par>
                              <p:par>
                                <p:cTn id="20" presetID="14" presetClass="entr" presetSubtype="10" fill="hold" nodeType="withEffect">
                                  <p:stCondLst>
                                    <p:cond delay="100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CÔNG CỤ RÀ QUÉT</a:t>
            </a:r>
            <a:endParaRPr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237;p16">
            <a:extLst>
              <a:ext uri="{FF2B5EF4-FFF2-40B4-BE49-F238E27FC236}">
                <a16:creationId xmlns:a16="http://schemas.microsoft.com/office/drawing/2014/main" id="{667A2DF0-2097-EA74-1CE6-CE6B1C8D4698}"/>
              </a:ext>
            </a:extLst>
          </p:cNvPr>
          <p:cNvSpPr txBox="1">
            <a:spLocks noGrp="1"/>
          </p:cNvSpPr>
          <p:nvPr>
            <p:ph type="body" idx="1"/>
          </p:nvPr>
        </p:nvSpPr>
        <p:spPr>
          <a:xfrm>
            <a:off x="-531159" y="1200267"/>
            <a:ext cx="9534483" cy="4259239"/>
          </a:xfrm>
          <a:prstGeom prst="rect">
            <a:avLst/>
          </a:prstGeom>
        </p:spPr>
        <p:txBody>
          <a:bodyPr spcFirstLastPara="1" wrap="square" lIns="91425" tIns="91425" rIns="91425" bIns="91425" anchor="ctr" anchorCtr="0">
            <a:noAutofit/>
          </a:bodyPr>
          <a:lstStyle/>
          <a:p>
            <a:pPr marL="76200" lvl="0" indent="0">
              <a:spcBef>
                <a:spcPts val="0"/>
              </a:spcBef>
              <a:buNone/>
            </a:pPr>
            <a:r>
              <a:rPr lang="en-US" sz="1600" b="1" dirty="0">
                <a:latin typeface="Roboto Condensed" panose="02000000000000000000" pitchFamily="2" charset="0"/>
                <a:ea typeface="Roboto Condensed" panose="02000000000000000000" pitchFamily="2" charset="0"/>
              </a:rPr>
              <a:t>	Nmap (Network Mapper)</a:t>
            </a:r>
            <a:endParaRPr lang="en-US" sz="1600" b="1" dirty="0"/>
          </a:p>
          <a:p>
            <a:pPr lvl="1" algn="just">
              <a:lnSpc>
                <a:spcPct val="150000"/>
              </a:lnSpc>
              <a:spcBef>
                <a:spcPts val="0"/>
              </a:spcBef>
              <a:buChar char="▰"/>
            </a:pPr>
            <a:r>
              <a:rPr lang="vi-VN" sz="1600" dirty="0"/>
              <a:t>Nmap sử dụng một công cụ viết các kịch bản để xác định thông tin về lỗ hổng, hoặc xác định trạng thái của các host cũng như xác định sự hiện diện không mong muốn của các host, dịch vụ trong mạng, tường lửa,…</a:t>
            </a:r>
            <a:endParaRPr lang="en-US" sz="1600" dirty="0"/>
          </a:p>
          <a:p>
            <a:pPr marL="571500" lvl="1" indent="0" algn="just">
              <a:lnSpc>
                <a:spcPct val="150000"/>
              </a:lnSpc>
              <a:spcBef>
                <a:spcPts val="0"/>
              </a:spcBef>
              <a:buNone/>
            </a:pPr>
            <a:r>
              <a:rPr lang="en-US" sz="1600" b="1" dirty="0">
                <a:latin typeface="Roboto Condensed" panose="02000000000000000000" pitchFamily="2" charset="0"/>
                <a:ea typeface="Roboto Condensed" panose="02000000000000000000" pitchFamily="2" charset="0"/>
              </a:rPr>
              <a:t>	Nessus Vulnerability Scanner</a:t>
            </a:r>
            <a:endParaRPr lang="en-US" sz="1600" b="1" dirty="0"/>
          </a:p>
          <a:p>
            <a:pPr lvl="1">
              <a:lnSpc>
                <a:spcPct val="150000"/>
              </a:lnSpc>
              <a:spcBef>
                <a:spcPts val="0"/>
              </a:spcBef>
              <a:buChar char="▰"/>
            </a:pPr>
            <a:r>
              <a:rPr lang="vi-VN" sz="1600" dirty="0"/>
              <a:t>Là công cụ quét bảo mật từ xa có thể được sử dụng để quét máy tính và thiết lập cảnh báo nếu hệ thống phát hiện trạng thái có khả năng bị tấn công</a:t>
            </a:r>
            <a:endParaRPr lang="en-US" sz="1600" dirty="0"/>
          </a:p>
          <a:p>
            <a:pPr marL="533400" lvl="1" indent="0">
              <a:lnSpc>
                <a:spcPct val="150000"/>
              </a:lnSpc>
              <a:spcBef>
                <a:spcPts val="0"/>
              </a:spcBef>
              <a:buNone/>
            </a:pPr>
            <a:r>
              <a:rPr lang="en-US" sz="1600" b="1" dirty="0">
                <a:latin typeface="Roboto Condensed" panose="02000000000000000000" pitchFamily="2" charset="0"/>
                <a:ea typeface="Roboto Condensed" panose="02000000000000000000" pitchFamily="2" charset="0"/>
              </a:rPr>
              <a:t>	OWASP Zed Attack Proxy (ZAP)</a:t>
            </a:r>
            <a:endParaRPr lang="en-US" sz="1600" b="1" dirty="0">
              <a:latin typeface="Roboto Condensed" panose="02000000000000000000" pitchFamily="2" charset="0"/>
              <a:ea typeface="Roboto Condensed" panose="02000000000000000000" pitchFamily="2" charset="0"/>
              <a:cs typeface="Roboto Condensed" panose="02000000000000000000" pitchFamily="2" charset="0"/>
            </a:endParaRPr>
          </a:p>
          <a:p>
            <a:pPr lvl="1">
              <a:lnSpc>
                <a:spcPct val="150000"/>
              </a:lnSpc>
              <a:spcBef>
                <a:spcPts val="0"/>
              </a:spcBef>
              <a:buChar char="▰"/>
            </a:pPr>
            <a:r>
              <a:rPr lang="vi-VN" sz="1600" dirty="0"/>
              <a:t>ZAP có khả năng quét các vấn đề bảo mật của một ứng dụng web, và giúp người dùng thực hiện kiểm thử ứng dụng web của mình</a:t>
            </a:r>
          </a:p>
          <a:p>
            <a:pPr marL="571500" lvl="1" indent="0">
              <a:lnSpc>
                <a:spcPct val="150000"/>
              </a:lnSpc>
              <a:spcBef>
                <a:spcPts val="0"/>
              </a:spcBef>
              <a:buNone/>
            </a:pPr>
            <a:r>
              <a:rPr lang="en-US" sz="1600" b="1" dirty="0">
                <a:latin typeface="Roboto Condensed" panose="02000000000000000000" pitchFamily="2" charset="0"/>
                <a:ea typeface="Roboto Condensed" panose="02000000000000000000" pitchFamily="2" charset="0"/>
              </a:rPr>
              <a:t>	Metasploit</a:t>
            </a:r>
          </a:p>
          <a:p>
            <a:pPr lvl="1">
              <a:lnSpc>
                <a:spcPct val="150000"/>
              </a:lnSpc>
              <a:spcBef>
                <a:spcPts val="0"/>
              </a:spcBef>
              <a:buClr>
                <a:srgbClr val="C7D3E6"/>
              </a:buClr>
              <a:buFont typeface="Roboto Condensed Light"/>
              <a:buChar char="▰"/>
            </a:pPr>
            <a:r>
              <a:rPr lang="vi-VN" sz="1600" dirty="0">
                <a:solidFill>
                  <a:srgbClr val="263248"/>
                </a:solidFill>
              </a:rPr>
              <a:t>Metasploit Framework là một môi trường dùng để kiểm tra, tấn công và khai thác lỗi</a:t>
            </a:r>
            <a:endParaRPr lang="en-US" sz="1600" dirty="0">
              <a:latin typeface="Roboto Condensed" panose="02000000000000000000" pitchFamily="2" charset="0"/>
              <a:ea typeface="Roboto Condensed" panose="02000000000000000000" pitchFamily="2" charset="0"/>
              <a:cs typeface="Roboto Condensed" panose="02000000000000000000" pitchFamily="2" charset="0"/>
            </a:endParaRPr>
          </a:p>
          <a:p>
            <a:pPr lvl="1">
              <a:lnSpc>
                <a:spcPct val="150000"/>
              </a:lnSpc>
              <a:spcBef>
                <a:spcPts val="0"/>
              </a:spcBef>
              <a:buChar char="▰"/>
            </a:pPr>
            <a:endParaRPr lang="en-US" sz="1600" b="1" dirty="0"/>
          </a:p>
        </p:txBody>
      </p:sp>
    </p:spTree>
    <p:extLst>
      <p:ext uri="{BB962C8B-B14F-4D97-AF65-F5344CB8AC3E}">
        <p14:creationId xmlns:p14="http://schemas.microsoft.com/office/powerpoint/2010/main" val="3897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barn(inVertical)">
                                      <p:cBhvr>
                                        <p:cTn id="7" dur="250"/>
                                        <p:tgtEl>
                                          <p:spTgt spid="283"/>
                                        </p:tgtEl>
                                      </p:cBhvr>
                                    </p:animEffect>
                                  </p:childTnLst>
                                </p:cTn>
                              </p:par>
                              <p:par>
                                <p:cTn id="8" presetID="14" presetClass="entr" presetSubtype="10" fill="hold" nodeType="withEffect">
                                  <p:stCondLst>
                                    <p:cond delay="10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0" dur="500"/>
                                        <p:tgtEl>
                                          <p:spTgt spid="5">
                                            <p:txEl>
                                              <p:pRg st="0" end="0"/>
                                            </p:txEl>
                                          </p:spTgt>
                                        </p:tgtEl>
                                      </p:cBhvr>
                                    </p:animEffect>
                                  </p:childTnLst>
                                </p:cTn>
                              </p:par>
                              <p:par>
                                <p:cTn id="11" presetID="14" presetClass="entr" presetSubtype="10" fill="hold" nodeType="withEffect">
                                  <p:stCondLst>
                                    <p:cond delay="100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3" dur="500"/>
                                        <p:tgtEl>
                                          <p:spTgt spid="5">
                                            <p:txEl>
                                              <p:pRg st="1" end="1"/>
                                            </p:txEl>
                                          </p:spTgt>
                                        </p:tgtEl>
                                      </p:cBhvr>
                                    </p:animEffect>
                                  </p:childTnLst>
                                </p:cTn>
                              </p:par>
                              <p:par>
                                <p:cTn id="14" presetID="14" presetClass="entr" presetSubtype="10" fill="hold" nodeType="withEffect">
                                  <p:stCondLst>
                                    <p:cond delay="100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6" dur="500"/>
                                        <p:tgtEl>
                                          <p:spTgt spid="5">
                                            <p:txEl>
                                              <p:pRg st="2" end="2"/>
                                            </p:txEl>
                                          </p:spTgt>
                                        </p:tgtEl>
                                      </p:cBhvr>
                                    </p:animEffect>
                                  </p:childTnLst>
                                </p:cTn>
                              </p:par>
                              <p:par>
                                <p:cTn id="17" presetID="14" presetClass="entr" presetSubtype="10" fill="hold" nodeType="withEffect">
                                  <p:stCondLst>
                                    <p:cond delay="100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9" dur="500"/>
                                        <p:tgtEl>
                                          <p:spTgt spid="5">
                                            <p:txEl>
                                              <p:pRg st="3" end="3"/>
                                            </p:txEl>
                                          </p:spTgt>
                                        </p:tgtEl>
                                      </p:cBhvr>
                                    </p:animEffect>
                                  </p:childTnLst>
                                </p:cTn>
                              </p:par>
                              <p:par>
                                <p:cTn id="20" presetID="14" presetClass="entr" presetSubtype="10" fill="hold" nodeType="withEffect">
                                  <p:stCondLst>
                                    <p:cond delay="100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par>
                                <p:cTn id="23" presetID="14" presetClass="entr" presetSubtype="10" fill="hold" nodeType="withEffect">
                                  <p:stCondLst>
                                    <p:cond delay="100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randombar(horizontal)">
                                      <p:cBhvr>
                                        <p:cTn id="25" dur="500"/>
                                        <p:tgtEl>
                                          <p:spTgt spid="5">
                                            <p:txEl>
                                              <p:pRg st="5" end="5"/>
                                            </p:txEl>
                                          </p:spTgt>
                                        </p:tgtEl>
                                      </p:cBhvr>
                                    </p:animEffect>
                                  </p:childTnLst>
                                </p:cTn>
                              </p:par>
                              <p:par>
                                <p:cTn id="26" presetID="14" presetClass="entr" presetSubtype="10" fill="hold" nodeType="withEffect">
                                  <p:stCondLst>
                                    <p:cond delay="100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8" dur="500"/>
                                        <p:tgtEl>
                                          <p:spTgt spid="5">
                                            <p:txEl>
                                              <p:pRg st="6" end="6"/>
                                            </p:txEl>
                                          </p:spTgt>
                                        </p:tgtEl>
                                      </p:cBhvr>
                                    </p:animEffect>
                                  </p:childTnLst>
                                </p:cTn>
                              </p:par>
                              <p:par>
                                <p:cTn id="29" presetID="14" presetClass="entr" presetSubtype="10" fill="hold" nodeType="withEffect">
                                  <p:stCondLst>
                                    <p:cond delay="100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329124" y="2850777"/>
            <a:ext cx="5641369" cy="1331258"/>
          </a:xfrm>
          <a:prstGeom prst="rect">
            <a:avLst/>
          </a:prstGeom>
        </p:spPr>
        <p:txBody>
          <a:bodyPr spcFirstLastPara="1" wrap="square" lIns="91425" tIns="91425" rIns="91425" bIns="91425" anchor="b" anchorCtr="0">
            <a:noAutofit/>
          </a:bodyPr>
          <a:lstStyle/>
          <a:p>
            <a:pPr lvl="0">
              <a:lnSpc>
                <a:spcPct val="120000"/>
              </a:lnSpc>
              <a:buClr>
                <a:srgbClr val="000000"/>
              </a:buClr>
              <a:buSzTx/>
            </a:pP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Thử</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nghiệm</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và</a:t>
            </a:r>
            <a:br>
              <a:rPr lang="en-US" dirty="0">
                <a:solidFill>
                  <a:schemeClr val="bg1"/>
                </a:solidFill>
                <a:latin typeface="Roboto" panose="02000000000000000000" pitchFamily="2" charset="0"/>
                <a:ea typeface="Roboto" panose="02000000000000000000" pitchFamily="2" charset="0"/>
                <a:cs typeface="Roboto" panose="02000000000000000000" pitchFamily="2" charset="0"/>
              </a:rPr>
            </a:b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kết</a:t>
            </a: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dirty="0" err="1">
                <a:solidFill>
                  <a:schemeClr val="bg1"/>
                </a:solidFill>
                <a:latin typeface="Roboto" panose="02000000000000000000" pitchFamily="2" charset="0"/>
                <a:ea typeface="Roboto" panose="02000000000000000000" pitchFamily="2" charset="0"/>
                <a:cs typeface="Roboto" panose="02000000000000000000" pitchFamily="2" charset="0"/>
              </a:rPr>
              <a:t>quả</a:t>
            </a:r>
            <a:endParaRPr lang="en-US"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24" name="Google Shape;224;p14"/>
          <p:cNvSpPr txBox="1"/>
          <p:nvPr/>
        </p:nvSpPr>
        <p:spPr>
          <a:xfrm>
            <a:off x="329125" y="9542"/>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III.</a:t>
            </a:r>
            <a:endParaRPr sz="3000" b="1" dirty="0">
              <a:solidFill>
                <a:srgbClr val="3F5378"/>
              </a:solidFill>
              <a:latin typeface="Roboto Condensed"/>
              <a:ea typeface="Roboto Condensed"/>
              <a:cs typeface="Roboto Condensed"/>
              <a:sym typeface="Roboto Condensed"/>
            </a:endParaRPr>
          </a:p>
        </p:txBody>
      </p:sp>
      <p:pic>
        <p:nvPicPr>
          <p:cNvPr id="2" name="Picture 1" descr="Diagram&#10;&#10;Description automatically generated">
            <a:extLst>
              <a:ext uri="{FF2B5EF4-FFF2-40B4-BE49-F238E27FC236}">
                <a16:creationId xmlns:a16="http://schemas.microsoft.com/office/drawing/2014/main" id="{75B5BF94-93EF-356D-E083-7CB3FD59AD7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2000"/>
                    </a14:imgEffect>
                  </a14:imgLayer>
                </a14:imgProps>
              </a:ext>
            </a:extLst>
          </a:blip>
          <a:stretch>
            <a:fillRect/>
          </a:stretch>
        </p:blipFill>
        <p:spPr>
          <a:xfrm>
            <a:off x="3630706" y="824278"/>
            <a:ext cx="5285022" cy="2935594"/>
          </a:xfrm>
          <a:prstGeom prst="rect">
            <a:avLst/>
          </a:prstGeom>
          <a:ln>
            <a:solidFill>
              <a:sysClr val="windowText" lastClr="000000"/>
            </a:solidFill>
          </a:ln>
        </p:spPr>
      </p:pic>
      <p:sp>
        <p:nvSpPr>
          <p:cNvPr id="3" name="Google Shape;221;p14">
            <a:extLst>
              <a:ext uri="{FF2B5EF4-FFF2-40B4-BE49-F238E27FC236}">
                <a16:creationId xmlns:a16="http://schemas.microsoft.com/office/drawing/2014/main" id="{9B9FA406-26F2-EEDF-1292-6F2CD7A946EE}"/>
              </a:ext>
            </a:extLst>
          </p:cNvPr>
          <p:cNvSpPr txBox="1">
            <a:spLocks/>
          </p:cNvSpPr>
          <p:nvPr/>
        </p:nvSpPr>
        <p:spPr>
          <a:xfrm>
            <a:off x="3469341" y="3852582"/>
            <a:ext cx="5446386" cy="4818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9pPr>
          </a:lstStyle>
          <a:p>
            <a:pPr algn="ctr">
              <a:lnSpc>
                <a:spcPct val="120000"/>
              </a:lnSpc>
              <a:buClr>
                <a:srgbClr val="000000"/>
              </a:buClr>
              <a:buSzTx/>
            </a:pPr>
            <a:r>
              <a:rPr 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Mô</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bg1"/>
                </a:solidFill>
                <a:latin typeface="Roboto" panose="02000000000000000000" pitchFamily="2" charset="0"/>
                <a:ea typeface="Roboto" panose="02000000000000000000" pitchFamily="2" charset="0"/>
                <a:cs typeface="Roboto" panose="02000000000000000000" pitchFamily="2" charset="0"/>
              </a:rPr>
              <a:t>hình</a:t>
            </a:r>
            <a:r>
              <a:rPr lang="en-US" sz="20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t>hệ</a:t>
            </a:r>
            <a:r>
              <a:rPr lang="en-US" sz="2000"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t>thống</a:t>
            </a:r>
            <a:r>
              <a:rPr lang="en-US" sz="2000"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t>thử</a:t>
            </a:r>
            <a:r>
              <a:rPr lang="en-US" sz="2000"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t> </a:t>
            </a:r>
            <a:r>
              <a:rPr lang="en-US" sz="2000" dirty="0" err="1">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t>nghiệm</a:t>
            </a:r>
            <a:endParaRPr lang="en-US" sz="2000"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3017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randombar(horizontal)">
                                      <p:cBhvr>
                                        <p:cTn id="7" dur="250"/>
                                        <p:tgtEl>
                                          <p:spTgt spid="22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3" grpId="0"/>
    </p:bldLst>
  </p:timing>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1143</TotalTime>
  <Words>851</Words>
  <Application>Microsoft Office PowerPoint</Application>
  <PresentationFormat>On-screen Show (16:9)</PresentationFormat>
  <Paragraphs>86</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Roboto Condensed Light</vt:lpstr>
      <vt:lpstr>Arvo</vt:lpstr>
      <vt:lpstr>Roboto Condensed</vt:lpstr>
      <vt:lpstr>Roboto</vt:lpstr>
      <vt:lpstr>Salerio template</vt:lpstr>
      <vt:lpstr>HỌC VIỆN CÔNG NGHỆ BƯU CHÍNH VIỄN THÔNG KHOA AN TOÀN THÔNG TIN</vt:lpstr>
      <vt:lpstr>NỘI DUNG ĐỒ ÁN</vt:lpstr>
      <vt:lpstr>Tổng quan về lỗ hổng bảo mật phần mềm</vt:lpstr>
      <vt:lpstr>LỖ HỔNG VÀ ĐIỂM YẾU</vt:lpstr>
      <vt:lpstr>MỘT SỐ LỖ HỔNG CƠ BẢN</vt:lpstr>
      <vt:lpstr>Các kỹ thuật và công cụ rà quét, phát hiện lỗ hổng phần mềm</vt:lpstr>
      <vt:lpstr>KỸ THUẬT FUZZING</vt:lpstr>
      <vt:lpstr>CÔNG CỤ RÀ QUÉT</vt:lpstr>
      <vt:lpstr>Thử nghiệm và kết quả</vt:lpstr>
      <vt:lpstr>RÀ QUÉT VÀ KHAI THÁC LỖ HỔNG MS17-010/ CVE-2017-0143</vt:lpstr>
      <vt:lpstr>RÀ QUÉT MỘT SỐ LỖ HỔNG TRÊN MÁY METASPLOITABLE2 BẰNG NMAP</vt:lpstr>
      <vt:lpstr>RÀ QUÉT LỖ HỔNG SQL INJECTION SỬ DỤNG ZAP</vt:lpstr>
      <vt:lpstr>RÀ QUÉT LỖ HỔNG SQL INJECTION SỬ DỤNG ZAP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9: QUẢN LÝ RỦI RO   </dc:title>
  <cp:lastModifiedBy>Tran Duc Van</cp:lastModifiedBy>
  <cp:revision>40</cp:revision>
  <dcterms:modified xsi:type="dcterms:W3CDTF">2023-01-07T06:26:02Z</dcterms:modified>
</cp:coreProperties>
</file>